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3" r:id="rId3"/>
    <p:sldId id="259" r:id="rId4"/>
    <p:sldId id="268" r:id="rId5"/>
    <p:sldId id="267" r:id="rId6"/>
    <p:sldId id="269" r:id="rId7"/>
    <p:sldId id="283" r:id="rId8"/>
    <p:sldId id="271" r:id="rId9"/>
    <p:sldId id="278" r:id="rId10"/>
    <p:sldId id="272" r:id="rId11"/>
    <p:sldId id="274" r:id="rId12"/>
    <p:sldId id="275" r:id="rId13"/>
    <p:sldId id="273" r:id="rId14"/>
    <p:sldId id="276" r:id="rId15"/>
    <p:sldId id="277" r:id="rId16"/>
    <p:sldId id="279" r:id="rId17"/>
    <p:sldId id="280" r:id="rId18"/>
    <p:sldId id="281" r:id="rId19"/>
    <p:sldId id="282" r:id="rId20"/>
    <p:sldId id="284" r:id="rId21"/>
    <p:sldId id="285" r:id="rId22"/>
    <p:sldId id="260" r:id="rId23"/>
    <p:sldId id="261" r:id="rId24"/>
    <p:sldId id="262" r:id="rId25"/>
    <p:sldId id="264" r:id="rId2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 id="263"/>
          </p14:sldIdLst>
        </p14:section>
        <p14:section name="20211227discussion" id="{10C51B06-E5CB-4824-B851-BE17D37AFC6F}">
          <p14:sldIdLst>
            <p14:sldId id="259"/>
            <p14:sldId id="268"/>
            <p14:sldId id="267"/>
            <p14:sldId id="269"/>
          </p14:sldIdLst>
        </p14:section>
        <p14:section name="revised" id="{E2731618-AE76-4B3D-833B-E195EBAA2CF9}">
          <p14:sldIdLst>
            <p14:sldId id="283"/>
            <p14:sldId id="271"/>
            <p14:sldId id="278"/>
            <p14:sldId id="272"/>
            <p14:sldId id="274"/>
            <p14:sldId id="275"/>
            <p14:sldId id="273"/>
            <p14:sldId id="276"/>
            <p14:sldId id="277"/>
            <p14:sldId id="279"/>
            <p14:sldId id="280"/>
            <p14:sldId id="281"/>
            <p14:sldId id="282"/>
            <p14:sldId id="284"/>
            <p14:sldId id="285"/>
          </p14:sldIdLst>
        </p14:section>
        <p14:section name="未命名的章節" id="{6307537D-6353-4941-B5D4-C12F3B6A1BDB}">
          <p14:sldIdLst>
            <p14:sldId id="260"/>
            <p14:sldId id="261"/>
            <p14:sldId id="262"/>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C4DE"/>
    <a:srgbClr val="FF7861"/>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7" autoAdjust="0"/>
    <p:restoredTop sz="94404" autoAdjust="0"/>
  </p:normalViewPr>
  <p:slideViewPr>
    <p:cSldViewPr snapToGrid="0">
      <p:cViewPr varScale="1">
        <p:scale>
          <a:sx n="70" d="100"/>
          <a:sy n="70" d="100"/>
        </p:scale>
        <p:origin x="4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2022/1/14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5</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19</a:t>
            </a:fld>
            <a:endParaRPr lang="zh-TW" altLang="en-US"/>
          </a:p>
        </p:txBody>
      </p:sp>
    </p:spTree>
    <p:extLst>
      <p:ext uri="{BB962C8B-B14F-4D97-AF65-F5344CB8AC3E}">
        <p14:creationId xmlns:p14="http://schemas.microsoft.com/office/powerpoint/2010/main" val="90408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20</a:t>
            </a:fld>
            <a:endParaRPr lang="zh-TW" altLang="en-US"/>
          </a:p>
        </p:txBody>
      </p:sp>
    </p:spTree>
    <p:extLst>
      <p:ext uri="{BB962C8B-B14F-4D97-AF65-F5344CB8AC3E}">
        <p14:creationId xmlns:p14="http://schemas.microsoft.com/office/powerpoint/2010/main" val="279703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21</a:t>
            </a:fld>
            <a:endParaRPr lang="zh-TW" altLang="en-US"/>
          </a:p>
        </p:txBody>
      </p:sp>
    </p:spTree>
    <p:extLst>
      <p:ext uri="{BB962C8B-B14F-4D97-AF65-F5344CB8AC3E}">
        <p14:creationId xmlns:p14="http://schemas.microsoft.com/office/powerpoint/2010/main" val="342988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13</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14</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15</a:t>
            </a:fld>
            <a:endParaRPr lang="zh-TW" altLang="en-US"/>
          </a:p>
        </p:txBody>
      </p:sp>
    </p:spTree>
    <p:extLst>
      <p:ext uri="{BB962C8B-B14F-4D97-AF65-F5344CB8AC3E}">
        <p14:creationId xmlns:p14="http://schemas.microsoft.com/office/powerpoint/2010/main" val="399226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16</a:t>
            </a:fld>
            <a:endParaRPr lang="zh-TW" altLang="en-US"/>
          </a:p>
        </p:txBody>
      </p:sp>
    </p:spTree>
    <p:extLst>
      <p:ext uri="{BB962C8B-B14F-4D97-AF65-F5344CB8AC3E}">
        <p14:creationId xmlns:p14="http://schemas.microsoft.com/office/powerpoint/2010/main" val="115786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17</a:t>
            </a:fld>
            <a:endParaRPr lang="zh-TW" altLang="en-US"/>
          </a:p>
        </p:txBody>
      </p:sp>
    </p:spTree>
    <p:extLst>
      <p:ext uri="{BB962C8B-B14F-4D97-AF65-F5344CB8AC3E}">
        <p14:creationId xmlns:p14="http://schemas.microsoft.com/office/powerpoint/2010/main" val="1601140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18</a:t>
            </a:fld>
            <a:endParaRPr lang="zh-TW" altLang="en-US"/>
          </a:p>
        </p:txBody>
      </p:sp>
    </p:spTree>
    <p:extLst>
      <p:ext uri="{BB962C8B-B14F-4D97-AF65-F5344CB8AC3E}">
        <p14:creationId xmlns:p14="http://schemas.microsoft.com/office/powerpoint/2010/main" val="2103228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2022/1/14</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60.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0.png"/><Relationship Id="rId7" Type="http://schemas.openxmlformats.org/officeDocument/2006/relationships/image" Target="../media/image110.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GC1_LIM food web</a:t>
            </a:r>
            <a:endParaRPr lang="zh-TW" altLang="en-US" dirty="0"/>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5371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a:t>
            </a:r>
            <a:r>
              <a:rPr lang="en-US" altLang="zh-TW" sz="2800" dirty="0"/>
              <a:t>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endParaRPr lang="en-US" altLang="zh-TW" sz="2000" dirty="0" smtClean="0"/>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2907976" cy="954107"/>
          </a:xfrm>
          <a:prstGeom prst="rect">
            <a:avLst/>
          </a:prstGeom>
          <a:noFill/>
        </p:spPr>
        <p:txBody>
          <a:bodyPr wrap="none" rtlCol="0">
            <a:spAutoFit/>
          </a:bodyPr>
          <a:lstStyle/>
          <a:p>
            <a:r>
              <a:rPr lang="en-US" altLang="zh-TW" sz="2800" dirty="0" smtClean="0"/>
              <a:t>Ax=b</a:t>
            </a:r>
          </a:p>
          <a:p>
            <a:r>
              <a:rPr lang="en-US" altLang="zh-TW" sz="2800" dirty="0" smtClean="0"/>
              <a:t>Mass conservation</a:t>
            </a:r>
            <a:endParaRPr lang="zh-TW" altLang="en-US" sz="2800" dirty="0"/>
          </a:p>
        </p:txBody>
      </p:sp>
      <p:pic>
        <p:nvPicPr>
          <p:cNvPr id="3" name="圖片 2"/>
          <p:cNvPicPr/>
          <p:nvPr/>
        </p:nvPicPr>
        <p:blipFill rotWithShape="1">
          <a:blip r:embed="rId2">
            <a:extLst>
              <a:ext uri="{28A0092B-C50C-407E-A947-70E740481C1C}">
                <a14:useLocalDpi xmlns:a14="http://schemas.microsoft.com/office/drawing/2010/main" val="0"/>
              </a:ext>
            </a:extLst>
          </a:blip>
          <a:srcRect l="13010" r="9056"/>
          <a:stretch/>
        </p:blipFill>
        <p:spPr>
          <a:xfrm>
            <a:off x="7159225" y="1211449"/>
            <a:ext cx="4811279" cy="5360835"/>
          </a:xfrm>
          <a:prstGeom prst="rect">
            <a:avLst/>
          </a:prstGeom>
        </p:spPr>
      </p:pic>
      <p:grpSp>
        <p:nvGrpSpPr>
          <p:cNvPr id="4" name="群組 3"/>
          <p:cNvGrpSpPr/>
          <p:nvPr/>
        </p:nvGrpSpPr>
        <p:grpSpPr>
          <a:xfrm>
            <a:off x="6652909" y="1211449"/>
            <a:ext cx="2347827" cy="5053058"/>
            <a:chOff x="217819" y="1200019"/>
            <a:chExt cx="2347827" cy="5053058"/>
          </a:xfrm>
        </p:grpSpPr>
        <p:sp>
          <p:nvSpPr>
            <p:cNvPr id="5" name="矩形 4"/>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8" name="矩形 7"/>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9" name="直線單箭頭接點 8"/>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3" name="矩形 12"/>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grpSp>
        <p:nvGrpSpPr>
          <p:cNvPr id="14" name="群組 13"/>
          <p:cNvGrpSpPr/>
          <p:nvPr/>
        </p:nvGrpSpPr>
        <p:grpSpPr>
          <a:xfrm>
            <a:off x="2208750" y="1742345"/>
            <a:ext cx="1294137" cy="2798043"/>
            <a:chOff x="649816" y="2058422"/>
            <a:chExt cx="1294137" cy="2798043"/>
          </a:xfrm>
        </p:grpSpPr>
        <mc:AlternateContent xmlns:mc="http://schemas.openxmlformats.org/markup-compatibility/2006" xmlns:a14="http://schemas.microsoft.com/office/drawing/2010/main">
          <mc:Choice Requires="a14">
            <p:sp>
              <p:nvSpPr>
                <p:cNvPr id="15" name="矩形 14"/>
                <p:cNvSpPr/>
                <p:nvPr/>
              </p:nvSpPr>
              <p:spPr>
                <a:xfrm>
                  <a:off x="649816" y="2058422"/>
                  <a:ext cx="1220398"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𝑠𝑒𝑑</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2" name="矩形 71"/>
                <p:cNvSpPr>
                  <a:spLocks noRot="1" noChangeAspect="1" noMove="1" noResize="1" noEditPoints="1" noAdjustHandles="1" noChangeArrowheads="1" noChangeShapeType="1" noTextEdit="1"/>
                </p:cNvSpPr>
                <p:nvPr/>
              </p:nvSpPr>
              <p:spPr>
                <a:xfrm>
                  <a:off x="649816" y="2058422"/>
                  <a:ext cx="1220398"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9816" y="2784667"/>
                  <a:ext cx="122520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3" name="矩形 72"/>
                <p:cNvSpPr>
                  <a:spLocks noRot="1" noChangeAspect="1" noMove="1" noResize="1" noEditPoints="1" noAdjustHandles="1" noChangeArrowheads="1" noChangeShapeType="1" noTextEdit="1"/>
                </p:cNvSpPr>
                <p:nvPr/>
              </p:nvSpPr>
              <p:spPr>
                <a:xfrm>
                  <a:off x="649816" y="2784667"/>
                  <a:ext cx="122520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49816" y="3506166"/>
                  <a:ext cx="1247649"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𝑚𝑒𝑖</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4" name="矩形 73"/>
                <p:cNvSpPr>
                  <a:spLocks noRot="1" noChangeAspect="1" noMove="1" noResize="1" noEditPoints="1" noAdjustHandles="1" noChangeArrowheads="1" noChangeShapeType="1" noTextEdit="1"/>
                </p:cNvSpPr>
                <p:nvPr/>
              </p:nvSpPr>
              <p:spPr>
                <a:xfrm>
                  <a:off x="649816" y="3506166"/>
                  <a:ext cx="1247649"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49816" y="4238219"/>
                  <a:ext cx="12941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5" name="矩形 74"/>
                <p:cNvSpPr>
                  <a:spLocks noRot="1" noChangeAspect="1" noMove="1" noResize="1" noEditPoints="1" noAdjustHandles="1" noChangeArrowheads="1" noChangeShapeType="1" noTextEdit="1"/>
                </p:cNvSpPr>
                <p:nvPr/>
              </p:nvSpPr>
              <p:spPr>
                <a:xfrm>
                  <a:off x="649816" y="4238219"/>
                  <a:ext cx="1294137" cy="618246"/>
                </a:xfrm>
                <a:prstGeom prst="rect">
                  <a:avLst/>
                </a:prstGeom>
                <a:blipFill>
                  <a:blip r:embed="rId6"/>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59493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a:t>Hsu et al. </a:t>
            </a:r>
            <a:r>
              <a:rPr lang="en-US" altLang="zh-TW" dirty="0" smtClean="0"/>
              <a:t>(2014)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577500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a:t>
            </a:r>
            <a:r>
              <a:rPr lang="en-US" altLang="zh-TW" dirty="0" smtClean="0"/>
              <a:t>only and outlier)</a:t>
            </a:r>
            <a:endParaRPr lang="zh-TW" altLang="en-US" dirty="0"/>
          </a:p>
        </p:txBody>
      </p:sp>
      <p:sp>
        <p:nvSpPr>
          <p:cNvPr id="8" name="向右箭號 7"/>
          <p:cNvSpPr/>
          <p:nvPr/>
        </p:nvSpPr>
        <p:spPr>
          <a:xfrm>
            <a:off x="5357529" y="560746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2" name="表格 11"/>
          <p:cNvGraphicFramePr>
            <a:graphicFrameLocks noGrp="1"/>
          </p:cNvGraphicFramePr>
          <p:nvPr>
            <p:extLst>
              <p:ext uri="{D42A27DB-BD31-4B8C-83A1-F6EECF244321}">
                <p14:modId xmlns:p14="http://schemas.microsoft.com/office/powerpoint/2010/main" val="1340295799"/>
              </p:ext>
            </p:extLst>
          </p:nvPr>
        </p:nvGraphicFramePr>
        <p:xfrm>
          <a:off x="8059605" y="1324864"/>
          <a:ext cx="3958660" cy="1381760"/>
        </p:xfrm>
        <a:graphic>
          <a:graphicData uri="http://schemas.openxmlformats.org/drawingml/2006/table">
            <a:tbl>
              <a:tblPr firstRow="1" bandRow="1">
                <a:tableStyleId>{073A0DAA-6AF3-43AB-8588-CEC1D06C72B9}</a:tableStyleId>
              </a:tblPr>
              <a:tblGrid>
                <a:gridCol w="910659">
                  <a:extLst>
                    <a:ext uri="{9D8B030D-6E8A-4147-A177-3AD203B41FA5}">
                      <a16:colId xmlns:a16="http://schemas.microsoft.com/office/drawing/2014/main" val="2000173951"/>
                    </a:ext>
                  </a:extLst>
                </a:gridCol>
                <a:gridCol w="1481328">
                  <a:extLst>
                    <a:ext uri="{9D8B030D-6E8A-4147-A177-3AD203B41FA5}">
                      <a16:colId xmlns:a16="http://schemas.microsoft.com/office/drawing/2014/main" val="1956419763"/>
                    </a:ext>
                  </a:extLst>
                </a:gridCol>
                <a:gridCol w="1566673">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Mean</a:t>
                      </a:r>
                      <a:r>
                        <a:rPr lang="en-US" altLang="zh-TW" baseline="0" dirty="0" smtClean="0"/>
                        <a:t> </a:t>
                      </a:r>
                      <a:r>
                        <a:rPr lang="en-US" altLang="zh-TW" baseline="0" dirty="0" smtClean="0"/>
                        <a:t>TOU </a:t>
                      </a:r>
                      <a:r>
                        <a:rPr lang="en-US" altLang="zh-TW" baseline="0" dirty="0" smtClean="0"/>
                        <a:t>(</a:t>
                      </a:r>
                      <a:r>
                        <a:rPr lang="en-US" altLang="zh-TW" baseline="0" dirty="0" err="1" smtClean="0"/>
                        <a:t>mgC</a:t>
                      </a:r>
                      <a:r>
                        <a:rPr lang="en-US" altLang="zh-TW" baseline="0" dirty="0" smtClean="0"/>
                        <a:t>/m2/d)</a:t>
                      </a:r>
                      <a:endParaRPr lang="zh-TW"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a:t>
                      </a:r>
                      <a:r>
                        <a:rPr lang="en-US" altLang="zh-TW" baseline="0" dirty="0" smtClean="0"/>
                        <a:t>TOU </a:t>
                      </a:r>
                      <a:r>
                        <a:rPr lang="en-US" altLang="zh-TW" baseline="0" dirty="0" smtClean="0"/>
                        <a:t>(</a:t>
                      </a:r>
                      <a:r>
                        <a:rPr lang="en-US" altLang="zh-TW" baseline="0" dirty="0" err="1" smtClean="0"/>
                        <a:t>mgC</a:t>
                      </a:r>
                      <a:r>
                        <a:rPr lang="en-US" altLang="zh-TW" baseline="0" dirty="0" smtClean="0"/>
                        <a:t>/m2/d)</a:t>
                      </a:r>
                      <a:endParaRPr lang="zh-TW" altLang="en-US" dirty="0" smtClean="0"/>
                    </a:p>
                  </a:txBody>
                  <a:tcPr anchor="ct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72.58901</a:t>
                      </a:r>
                      <a:endParaRPr lang="en-US" altLang="zh-TW" dirty="0"/>
                    </a:p>
                  </a:txBody>
                  <a:tcPr anchor="ctr"/>
                </a:tc>
                <a:tc>
                  <a:txBody>
                    <a:bodyPr/>
                    <a:lstStyle/>
                    <a:p>
                      <a:pPr algn="ctr"/>
                      <a:r>
                        <a:rPr lang="en-US" altLang="zh-TW" dirty="0" smtClean="0"/>
                        <a:t>16.603905</a:t>
                      </a:r>
                      <a:endParaRPr lang="zh-TW" altLang="en-US" dirty="0" smtClean="0"/>
                    </a:p>
                  </a:txBody>
                  <a:tcPr anchor="ct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53.37575</a:t>
                      </a:r>
                      <a:endParaRPr lang="en-US" altLang="zh-TW" dirty="0"/>
                    </a:p>
                  </a:txBody>
                  <a:tcPr anchor="ctr"/>
                </a:tc>
                <a:tc>
                  <a:txBody>
                    <a:bodyPr/>
                    <a:lstStyle/>
                    <a:p>
                      <a:pPr algn="ctr"/>
                      <a:r>
                        <a:rPr lang="en-US" altLang="zh-TW" dirty="0" smtClean="0"/>
                        <a:t>4.061608</a:t>
                      </a:r>
                      <a:endParaRPr lang="zh-TW" altLang="en-US" dirty="0"/>
                    </a:p>
                  </a:txBody>
                  <a:tcPr anchor="ct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410295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973750" y="59583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8" name="表格 7"/>
          <p:cNvGraphicFramePr>
            <a:graphicFrameLocks noGrp="1"/>
          </p:cNvGraphicFramePr>
          <p:nvPr>
            <p:extLst>
              <p:ext uri="{D42A27DB-BD31-4B8C-83A1-F6EECF244321}">
                <p14:modId xmlns:p14="http://schemas.microsoft.com/office/powerpoint/2010/main" val="1990322449"/>
              </p:ext>
            </p:extLst>
          </p:nvPr>
        </p:nvGraphicFramePr>
        <p:xfrm>
          <a:off x="8233341" y="1401064"/>
          <a:ext cx="3958660" cy="1381760"/>
        </p:xfrm>
        <a:graphic>
          <a:graphicData uri="http://schemas.openxmlformats.org/drawingml/2006/table">
            <a:tbl>
              <a:tblPr firstRow="1" bandRow="1">
                <a:tableStyleId>{073A0DAA-6AF3-43AB-8588-CEC1D06C72B9}</a:tableStyleId>
              </a:tblPr>
              <a:tblGrid>
                <a:gridCol w="910659">
                  <a:extLst>
                    <a:ext uri="{9D8B030D-6E8A-4147-A177-3AD203B41FA5}">
                      <a16:colId xmlns:a16="http://schemas.microsoft.com/office/drawing/2014/main" val="2000173951"/>
                    </a:ext>
                  </a:extLst>
                </a:gridCol>
                <a:gridCol w="1481328">
                  <a:extLst>
                    <a:ext uri="{9D8B030D-6E8A-4147-A177-3AD203B41FA5}">
                      <a16:colId xmlns:a16="http://schemas.microsoft.com/office/drawing/2014/main" val="1956419763"/>
                    </a:ext>
                  </a:extLst>
                </a:gridCol>
                <a:gridCol w="1566673">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Mean</a:t>
                      </a:r>
                      <a:r>
                        <a:rPr lang="en-US" altLang="zh-TW" baseline="0" dirty="0" smtClean="0"/>
                        <a:t> DOU </a:t>
                      </a:r>
                      <a:r>
                        <a:rPr lang="en-US" altLang="zh-TW" baseline="0" dirty="0" smtClean="0"/>
                        <a:t>(</a:t>
                      </a:r>
                      <a:r>
                        <a:rPr lang="en-US" altLang="zh-TW" baseline="0" dirty="0" err="1" smtClean="0"/>
                        <a:t>mgC</a:t>
                      </a:r>
                      <a:r>
                        <a:rPr lang="en-US" altLang="zh-TW" baseline="0" dirty="0" smtClean="0"/>
                        <a:t>/m2/d)</a:t>
                      </a:r>
                      <a:endParaRPr lang="zh-TW"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a:t>
                      </a:r>
                      <a:r>
                        <a:rPr lang="en-US" altLang="zh-TW" baseline="0" dirty="0" smtClean="0"/>
                        <a:t>DOU (</a:t>
                      </a:r>
                      <a:r>
                        <a:rPr lang="en-US" altLang="zh-TW" baseline="0" dirty="0" err="1" smtClean="0"/>
                        <a:t>mgC</a:t>
                      </a:r>
                      <a:r>
                        <a:rPr lang="en-US" altLang="zh-TW" baseline="0" dirty="0" smtClean="0"/>
                        <a:t>/m2/d</a:t>
                      </a:r>
                      <a:r>
                        <a:rPr lang="en-US" altLang="zh-TW" baseline="0" dirty="0" smtClean="0"/>
                        <a:t>)</a:t>
                      </a:r>
                      <a:endParaRPr lang="zh-TW" altLang="en-US" dirty="0" smtClean="0"/>
                    </a:p>
                  </a:txBody>
                  <a:tcPr anchor="ct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19.80919</a:t>
                      </a:r>
                      <a:endParaRPr lang="en-US" altLang="zh-TW" dirty="0"/>
                    </a:p>
                  </a:txBody>
                  <a:tcPr anchor="ctr"/>
                </a:tc>
                <a:tc>
                  <a:txBody>
                    <a:bodyPr/>
                    <a:lstStyle/>
                    <a:p>
                      <a:pPr algn="ctr"/>
                      <a:r>
                        <a:rPr lang="en-US" altLang="zh-TW" dirty="0" smtClean="0"/>
                        <a:t>19.80919</a:t>
                      </a:r>
                      <a:endParaRPr lang="zh-TW" altLang="en-US" dirty="0" smtClean="0"/>
                    </a:p>
                  </a:txBody>
                  <a:tcPr anchor="ct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11.67663</a:t>
                      </a:r>
                      <a:endParaRPr lang="zh-TW" altLang="en-US" dirty="0"/>
                    </a:p>
                  </a:txBody>
                  <a:tcPr anchor="ctr"/>
                </a:tc>
                <a:tc>
                  <a:txBody>
                    <a:bodyPr/>
                    <a:lstStyle/>
                    <a:p>
                      <a:pPr algn="ctr"/>
                      <a:r>
                        <a:rPr lang="en-US" altLang="zh-TW" dirty="0" smtClean="0"/>
                        <a:t>8.148866</a:t>
                      </a:r>
                      <a:endParaRPr lang="zh-TW" altLang="en-US" dirty="0"/>
                    </a:p>
                  </a:txBody>
                  <a:tcPr anchor="ct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2446228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740"/>
          <a:stretch/>
        </p:blipFill>
        <p:spPr>
          <a:xfrm>
            <a:off x="1786681" y="1860619"/>
            <a:ext cx="8414570" cy="4635500"/>
          </a:xfrm>
          <a:prstGeom prst="rect">
            <a:avLst/>
          </a:prstGeom>
        </p:spPr>
      </p:pic>
      <p:graphicFrame>
        <p:nvGraphicFramePr>
          <p:cNvPr id="9" name="表格 8"/>
          <p:cNvGraphicFramePr>
            <a:graphicFrameLocks noGrp="1"/>
          </p:cNvGraphicFramePr>
          <p:nvPr>
            <p:extLst>
              <p:ext uri="{D42A27DB-BD31-4B8C-83A1-F6EECF244321}">
                <p14:modId xmlns:p14="http://schemas.microsoft.com/office/powerpoint/2010/main" val="3322848291"/>
              </p:ext>
            </p:extLst>
          </p:nvPr>
        </p:nvGraphicFramePr>
        <p:xfrm>
          <a:off x="7661841" y="364236"/>
          <a:ext cx="3958660" cy="1381760"/>
        </p:xfrm>
        <a:graphic>
          <a:graphicData uri="http://schemas.openxmlformats.org/drawingml/2006/table">
            <a:tbl>
              <a:tblPr firstRow="1" bandRow="1">
                <a:tableStyleId>{073A0DAA-6AF3-43AB-8588-CEC1D06C72B9}</a:tableStyleId>
              </a:tblPr>
              <a:tblGrid>
                <a:gridCol w="910659">
                  <a:extLst>
                    <a:ext uri="{9D8B030D-6E8A-4147-A177-3AD203B41FA5}">
                      <a16:colId xmlns:a16="http://schemas.microsoft.com/office/drawing/2014/main" val="2000173951"/>
                    </a:ext>
                  </a:extLst>
                </a:gridCol>
                <a:gridCol w="1481328">
                  <a:extLst>
                    <a:ext uri="{9D8B030D-6E8A-4147-A177-3AD203B41FA5}">
                      <a16:colId xmlns:a16="http://schemas.microsoft.com/office/drawing/2014/main" val="1956419763"/>
                    </a:ext>
                  </a:extLst>
                </a:gridCol>
                <a:gridCol w="1566673">
                  <a:extLst>
                    <a:ext uri="{9D8B030D-6E8A-4147-A177-3AD203B41FA5}">
                      <a16:colId xmlns:a16="http://schemas.microsoft.com/office/drawing/2014/main" val="2251882408"/>
                    </a:ext>
                  </a:extLst>
                </a:gridCol>
              </a:tblGrid>
              <a:tr h="370840">
                <a:tc>
                  <a:txBody>
                    <a:bodyPr/>
                    <a:lstStyle/>
                    <a:p>
                      <a:pPr algn="ctr"/>
                      <a:r>
                        <a:rPr lang="en-US" altLang="zh-TW" dirty="0" smtClean="0"/>
                        <a:t>Station</a:t>
                      </a:r>
                      <a:endParaRPr lang="zh-TW" altLang="en-US" dirty="0"/>
                    </a:p>
                  </a:txBody>
                  <a:tcPr anchor="ctr"/>
                </a:tc>
                <a:tc>
                  <a:txBody>
                    <a:bodyPr/>
                    <a:lstStyle/>
                    <a:p>
                      <a:pPr algn="ctr"/>
                      <a:r>
                        <a:rPr lang="en-US" altLang="zh-TW" dirty="0" smtClean="0"/>
                        <a:t>Mean</a:t>
                      </a:r>
                      <a:r>
                        <a:rPr lang="en-US" altLang="zh-TW" baseline="0" dirty="0" smtClean="0"/>
                        <a:t> BMU </a:t>
                      </a:r>
                      <a:r>
                        <a:rPr lang="en-US" altLang="zh-TW" baseline="0" dirty="0" smtClean="0"/>
                        <a:t>(</a:t>
                      </a:r>
                      <a:r>
                        <a:rPr lang="en-US" altLang="zh-TW" baseline="0" dirty="0" err="1" smtClean="0"/>
                        <a:t>mgC</a:t>
                      </a:r>
                      <a:r>
                        <a:rPr lang="en-US" altLang="zh-TW" baseline="0" dirty="0" smtClean="0"/>
                        <a:t>/m2/d)</a:t>
                      </a:r>
                      <a:endParaRPr lang="zh-TW"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err="1" smtClean="0"/>
                        <a:t>sd</a:t>
                      </a:r>
                      <a:r>
                        <a:rPr lang="en-US" altLang="zh-TW" baseline="0" dirty="0" smtClean="0"/>
                        <a:t> </a:t>
                      </a:r>
                      <a:r>
                        <a:rPr lang="en-US" altLang="zh-TW" baseline="0" dirty="0" smtClean="0"/>
                        <a:t>BMU</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aseline="0" dirty="0" smtClean="0"/>
                        <a:t>(</a:t>
                      </a:r>
                      <a:r>
                        <a:rPr lang="en-US" altLang="zh-TW" baseline="0" dirty="0" err="1" smtClean="0"/>
                        <a:t>mgC</a:t>
                      </a:r>
                      <a:r>
                        <a:rPr lang="en-US" altLang="zh-TW" baseline="0" dirty="0" smtClean="0"/>
                        <a:t>/m2/d</a:t>
                      </a:r>
                      <a:r>
                        <a:rPr lang="en-US" altLang="zh-TW" baseline="0" dirty="0" smtClean="0"/>
                        <a:t>)</a:t>
                      </a:r>
                      <a:endParaRPr lang="zh-TW" altLang="en-US" dirty="0" smtClean="0"/>
                    </a:p>
                  </a:txBody>
                  <a:tcPr anchor="ctr"/>
                </a:tc>
                <a:extLst>
                  <a:ext uri="{0D108BD9-81ED-4DB2-BD59-A6C34878D82A}">
                    <a16:rowId xmlns:a16="http://schemas.microsoft.com/office/drawing/2014/main" val="2543390132"/>
                  </a:ext>
                </a:extLst>
              </a:tr>
              <a:tr h="370840">
                <a:tc>
                  <a:txBody>
                    <a:bodyPr/>
                    <a:lstStyle/>
                    <a:p>
                      <a:pPr algn="ctr"/>
                      <a:r>
                        <a:rPr lang="en-US" altLang="zh-TW" dirty="0" smtClean="0"/>
                        <a:t>GC1</a:t>
                      </a:r>
                      <a:endParaRPr lang="zh-TW" altLang="en-US" dirty="0"/>
                    </a:p>
                  </a:txBody>
                  <a:tcPr anchor="ctr"/>
                </a:tc>
                <a:tc>
                  <a:txBody>
                    <a:bodyPr/>
                    <a:lstStyle/>
                    <a:p>
                      <a:pPr algn="ctr"/>
                      <a:r>
                        <a:rPr lang="en-US" altLang="zh-TW" dirty="0" smtClean="0"/>
                        <a:t>62.34343</a:t>
                      </a:r>
                      <a:endParaRPr lang="en-US" altLang="zh-TW" dirty="0"/>
                    </a:p>
                  </a:txBody>
                  <a:tcPr anchor="ctr"/>
                </a:tc>
                <a:tc>
                  <a:txBody>
                    <a:bodyPr/>
                    <a:lstStyle/>
                    <a:p>
                      <a:pPr algn="ctr"/>
                      <a:r>
                        <a:rPr lang="en-US" altLang="zh-TW" dirty="0" smtClean="0"/>
                        <a:t>45.86694</a:t>
                      </a:r>
                      <a:endParaRPr lang="zh-TW" altLang="en-US" dirty="0" smtClean="0"/>
                    </a:p>
                  </a:txBody>
                  <a:tcPr anchor="ctr"/>
                </a:tc>
                <a:extLst>
                  <a:ext uri="{0D108BD9-81ED-4DB2-BD59-A6C34878D82A}">
                    <a16:rowId xmlns:a16="http://schemas.microsoft.com/office/drawing/2014/main" val="601288022"/>
                  </a:ext>
                </a:extLst>
              </a:tr>
              <a:tr h="370840">
                <a:tc>
                  <a:txBody>
                    <a:bodyPr/>
                    <a:lstStyle/>
                    <a:p>
                      <a:pPr algn="ctr"/>
                      <a:r>
                        <a:rPr lang="en-US" altLang="zh-TW" dirty="0" smtClean="0"/>
                        <a:t>GS1</a:t>
                      </a:r>
                      <a:endParaRPr lang="zh-TW" altLang="en-US" dirty="0"/>
                    </a:p>
                  </a:txBody>
                  <a:tcPr anchor="ctr"/>
                </a:tc>
                <a:tc>
                  <a:txBody>
                    <a:bodyPr/>
                    <a:lstStyle/>
                    <a:p>
                      <a:pPr algn="ctr"/>
                      <a:r>
                        <a:rPr lang="en-US" altLang="zh-TW" dirty="0" smtClean="0"/>
                        <a:t>62.01101</a:t>
                      </a:r>
                      <a:endParaRPr lang="zh-TW" altLang="en-US" dirty="0"/>
                    </a:p>
                  </a:txBody>
                  <a:tcPr anchor="ctr"/>
                </a:tc>
                <a:tc>
                  <a:txBody>
                    <a:bodyPr/>
                    <a:lstStyle/>
                    <a:p>
                      <a:pPr algn="ctr"/>
                      <a:r>
                        <a:rPr lang="en-US" altLang="zh-TW" dirty="0" smtClean="0"/>
                        <a:t>40.56152</a:t>
                      </a:r>
                      <a:endParaRPr lang="zh-TW" altLang="en-US" dirty="0"/>
                    </a:p>
                  </a:txBody>
                  <a:tcPr anchor="ctr"/>
                </a:tc>
                <a:extLst>
                  <a:ext uri="{0D108BD9-81ED-4DB2-BD59-A6C34878D82A}">
                    <a16:rowId xmlns:a16="http://schemas.microsoft.com/office/drawing/2014/main" val="3767533193"/>
                  </a:ext>
                </a:extLst>
              </a:tr>
            </a:tbl>
          </a:graphicData>
        </a:graphic>
      </p:graphicFrame>
    </p:spTree>
    <p:extLst>
      <p:ext uri="{BB962C8B-B14F-4D97-AF65-F5344CB8AC3E}">
        <p14:creationId xmlns:p14="http://schemas.microsoft.com/office/powerpoint/2010/main" val="244960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1536700" y="1231900"/>
            <a:ext cx="9459747" cy="5156200"/>
          </a:xfrm>
          <a:prstGeom prst="rect">
            <a:avLst/>
          </a:prstGeom>
        </p:spPr>
      </p:pic>
    </p:spTree>
    <p:extLst>
      <p:ext uri="{BB962C8B-B14F-4D97-AF65-F5344CB8AC3E}">
        <p14:creationId xmlns:p14="http://schemas.microsoft.com/office/powerpoint/2010/main" val="390654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extLst>
              <a:ext uri="{28A0092B-C50C-407E-A947-70E740481C1C}">
                <a14:useLocalDpi xmlns:a14="http://schemas.microsoft.com/office/drawing/2010/main" val="0"/>
              </a:ext>
            </a:extLst>
          </a:blip>
          <a:srcRect l="13010" r="9056"/>
          <a:stretch/>
        </p:blipFill>
        <p:spPr>
          <a:xfrm>
            <a:off x="724135" y="1200019"/>
            <a:ext cx="4811279" cy="5360835"/>
          </a:xfrm>
          <a:prstGeom prst="rect">
            <a:avLst/>
          </a:prstGeom>
        </p:spPr>
      </p:pic>
      <p:sp>
        <p:nvSpPr>
          <p:cNvPr id="2" name="矩形 1"/>
          <p:cNvSpPr/>
          <p:nvPr/>
        </p:nvSpPr>
        <p:spPr>
          <a:xfrm>
            <a:off x="342108" y="339077"/>
            <a:ext cx="4763292" cy="523220"/>
          </a:xfrm>
          <a:prstGeom prst="rect">
            <a:avLst/>
          </a:prstGeom>
        </p:spPr>
        <p:txBody>
          <a:bodyPr wrap="none">
            <a:spAutoFit/>
          </a:bodyPr>
          <a:lstStyle/>
          <a:p>
            <a:r>
              <a:rPr lang="en-US" altLang="zh-TW" sz="2800" b="1" dirty="0" smtClean="0">
                <a:ea typeface="標楷體" panose="03000509000000000000" pitchFamily="65" charset="-120"/>
              </a:rPr>
              <a:t>Topological </a:t>
            </a:r>
            <a:r>
              <a:rPr lang="en-US" altLang="zh-TW" sz="2800" b="1" dirty="0">
                <a:ea typeface="標楷體" panose="03000509000000000000" pitchFamily="65" charset="-120"/>
              </a:rPr>
              <a:t>food web structure</a:t>
            </a:r>
            <a:endParaRPr lang="zh-TW"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1816203934"/>
              </p:ext>
            </p:extLst>
          </p:nvPr>
        </p:nvGraphicFramePr>
        <p:xfrm>
          <a:off x="5535416" y="424814"/>
          <a:ext cx="6174232" cy="6357980"/>
        </p:xfrm>
        <a:graphic>
          <a:graphicData uri="http://schemas.openxmlformats.org/drawingml/2006/table">
            <a:tbl>
              <a:tblPr firstRow="1" bandRow="1">
                <a:tableStyleId>{EB344D84-9AFB-497E-A393-DC336BA19D2E}</a:tableStyleId>
              </a:tblPr>
              <a:tblGrid>
                <a:gridCol w="1185066">
                  <a:extLst>
                    <a:ext uri="{9D8B030D-6E8A-4147-A177-3AD203B41FA5}">
                      <a16:colId xmlns:a16="http://schemas.microsoft.com/office/drawing/2014/main" val="1748094788"/>
                    </a:ext>
                  </a:extLst>
                </a:gridCol>
                <a:gridCol w="4989166">
                  <a:extLst>
                    <a:ext uri="{9D8B030D-6E8A-4147-A177-3AD203B41FA5}">
                      <a16:colId xmlns:a16="http://schemas.microsoft.com/office/drawing/2014/main" val="2360308015"/>
                    </a:ext>
                  </a:extLst>
                </a:gridCol>
              </a:tblGrid>
              <a:tr h="400892">
                <a:tc>
                  <a:txBody>
                    <a:bodyPr/>
                    <a:lstStyle/>
                    <a:p>
                      <a:r>
                        <a:rPr lang="en-US" altLang="zh-TW" sz="1400" dirty="0" smtClean="0"/>
                        <a:t>SYM</a:t>
                      </a:r>
                      <a:endParaRPr lang="zh-TW" altLang="en-US" sz="1400" dirty="0">
                        <a:latin typeface="+mn-lt"/>
                      </a:endParaRPr>
                    </a:p>
                  </a:txBody>
                  <a:tcPr marL="80532" marR="80532" marT="40266" marB="40266"/>
                </a:tc>
                <a:tc>
                  <a:txBody>
                    <a:bodyPr/>
                    <a:lstStyle/>
                    <a:p>
                      <a:r>
                        <a:rPr lang="en-US" altLang="zh-TW" sz="1400" dirty="0" smtClean="0"/>
                        <a:t>MEANING</a:t>
                      </a:r>
                      <a:endParaRPr lang="zh-TW" altLang="en-US" sz="1400" dirty="0">
                        <a:latin typeface="+mn-lt"/>
                      </a:endParaRPr>
                    </a:p>
                  </a:txBody>
                  <a:tcPr marL="80532" marR="80532" marT="40266" marB="40266"/>
                </a:tc>
                <a:extLst>
                  <a:ext uri="{0D108BD9-81ED-4DB2-BD59-A6C34878D82A}">
                    <a16:rowId xmlns:a16="http://schemas.microsoft.com/office/drawing/2014/main" val="3094469595"/>
                  </a:ext>
                </a:extLst>
              </a:tr>
              <a:tr h="372318">
                <a:tc>
                  <a:txBody>
                    <a:bodyPr/>
                    <a:lstStyle/>
                    <a:p>
                      <a:r>
                        <a:rPr lang="en-US" altLang="zh-TW" sz="1400" dirty="0" smtClean="0"/>
                        <a:t>POC-&gt;SED</a:t>
                      </a:r>
                      <a:endParaRPr lang="zh-TW" altLang="en-US" sz="1400" dirty="0">
                        <a:latin typeface="+mn-lt"/>
                      </a:endParaRPr>
                    </a:p>
                  </a:txBody>
                  <a:tcPr marL="80532" marR="80532" marT="40266" marB="40266"/>
                </a:tc>
                <a:tc>
                  <a:txBody>
                    <a:bodyPr/>
                    <a:lstStyle/>
                    <a:p>
                      <a:r>
                        <a:rPr lang="en-US" altLang="zh-TW" sz="1400" dirty="0" smtClean="0"/>
                        <a:t>Organic matter derived from the water column</a:t>
                      </a:r>
                      <a:endParaRPr lang="zh-TW" altLang="en-US" sz="1400" dirty="0">
                        <a:latin typeface="+mn-lt"/>
                      </a:endParaRPr>
                    </a:p>
                  </a:txBody>
                  <a:tcPr marL="80532" marR="80532" marT="40266" marB="40266"/>
                </a:tc>
                <a:extLst>
                  <a:ext uri="{0D108BD9-81ED-4DB2-BD59-A6C34878D82A}">
                    <a16:rowId xmlns:a16="http://schemas.microsoft.com/office/drawing/2014/main" val="3169836619"/>
                  </a:ext>
                </a:extLst>
              </a:tr>
              <a:tr h="372318">
                <a:tc>
                  <a:txBody>
                    <a:bodyPr/>
                    <a:lstStyle/>
                    <a:p>
                      <a:r>
                        <a:rPr lang="en-US" altLang="zh-TW" sz="1400" dirty="0" smtClean="0"/>
                        <a:t>SED-&gt;EXP_S</a:t>
                      </a:r>
                      <a:endParaRPr lang="zh-TW" altLang="en-US" sz="1400" dirty="0">
                        <a:latin typeface="+mn-lt"/>
                      </a:endParaRPr>
                    </a:p>
                  </a:txBody>
                  <a:tcPr marL="80532" marR="80532" marT="40266" marB="40266"/>
                </a:tc>
                <a:tc>
                  <a:txBody>
                    <a:bodyPr/>
                    <a:lstStyle/>
                    <a:p>
                      <a:r>
                        <a:rPr lang="en-US" altLang="zh-TW" sz="1400" dirty="0" smtClean="0"/>
                        <a:t>Sediment</a:t>
                      </a:r>
                      <a:r>
                        <a:rPr lang="en-US" altLang="zh-TW" sz="1400" baseline="0" dirty="0" smtClean="0"/>
                        <a:t> export(e.g. downslope, burial…)</a:t>
                      </a:r>
                      <a:endParaRPr lang="zh-TW" altLang="en-US" sz="1400" dirty="0">
                        <a:latin typeface="+mn-lt"/>
                      </a:endParaRPr>
                    </a:p>
                  </a:txBody>
                  <a:tcPr marL="80532" marR="80532" marT="40266" marB="40266"/>
                </a:tc>
                <a:extLst>
                  <a:ext uri="{0D108BD9-81ED-4DB2-BD59-A6C34878D82A}">
                    <a16:rowId xmlns:a16="http://schemas.microsoft.com/office/drawing/2014/main" val="3863493398"/>
                  </a:ext>
                </a:extLst>
              </a:tr>
              <a:tr h="372318">
                <a:tc>
                  <a:txBody>
                    <a:bodyPr/>
                    <a:lstStyle/>
                    <a:p>
                      <a:r>
                        <a:rPr lang="en-US" altLang="zh-TW" sz="1400" dirty="0" smtClean="0"/>
                        <a:t>SED-&gt;BAC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137605535"/>
                  </a:ext>
                </a:extLst>
              </a:tr>
              <a:tr h="372318">
                <a:tc>
                  <a:txBody>
                    <a:bodyPr/>
                    <a:lstStyle/>
                    <a:p>
                      <a:r>
                        <a:rPr lang="en-US" altLang="zh-TW" sz="1400" dirty="0" smtClean="0"/>
                        <a:t>BAC-&gt;SED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smtClean="0"/>
                        <a:t>Bacteria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079069678"/>
                  </a:ext>
                </a:extLst>
              </a:tr>
              <a:tr h="372318">
                <a:tc>
                  <a:txBody>
                    <a:bodyPr/>
                    <a:lstStyle/>
                    <a:p>
                      <a:r>
                        <a:rPr lang="en-US" altLang="zh-TW" sz="1400" dirty="0" smtClean="0"/>
                        <a:t>SED-&gt;MEI</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Meiofauna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2926865966"/>
                  </a:ext>
                </a:extLst>
              </a:tr>
              <a:tr h="372318">
                <a:tc>
                  <a:txBody>
                    <a:bodyPr/>
                    <a:lstStyle/>
                    <a:p>
                      <a:r>
                        <a:rPr lang="en-US" altLang="zh-TW" sz="1400" dirty="0" smtClean="0"/>
                        <a:t>MEI-&gt;SED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78006076"/>
                  </a:ext>
                </a:extLst>
              </a:tr>
              <a:tr h="372318">
                <a:tc>
                  <a:txBody>
                    <a:bodyPr/>
                    <a:lstStyle/>
                    <a:p>
                      <a:r>
                        <a:rPr lang="en-US" altLang="zh-TW" sz="1400" dirty="0" smtClean="0"/>
                        <a:t>SED-&gt;MAC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011315748"/>
                  </a:ext>
                </a:extLst>
              </a:tr>
              <a:tr h="372318">
                <a:tc>
                  <a:txBody>
                    <a:bodyPr/>
                    <a:lstStyle/>
                    <a:p>
                      <a:r>
                        <a:rPr lang="en-US" altLang="zh-TW" sz="1400" dirty="0" smtClean="0"/>
                        <a:t>MAC-&gt;SED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Macrofauna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1242351842"/>
                  </a:ext>
                </a:extLst>
              </a:tr>
              <a:tr h="372318">
                <a:tc>
                  <a:txBody>
                    <a:bodyPr/>
                    <a:lstStyle/>
                    <a:p>
                      <a:r>
                        <a:rPr lang="en-US" altLang="zh-TW" sz="1400" dirty="0" smtClean="0"/>
                        <a:t>BAC-&gt;MEI</a:t>
                      </a:r>
                      <a:endParaRPr lang="zh-TW" altLang="en-US" sz="1400" dirty="0">
                        <a:latin typeface="+mn-lt"/>
                      </a:endParaRPr>
                    </a:p>
                  </a:txBody>
                  <a:tcPr marL="80532" marR="80532" marT="40266" marB="40266"/>
                </a:tc>
                <a:tc>
                  <a:txBody>
                    <a:bodyPr/>
                    <a:lstStyle/>
                    <a:p>
                      <a:r>
                        <a:rPr lang="en-US" altLang="zh-TW" sz="1400" dirty="0" err="1" smtClean="0"/>
                        <a:t>Meiofauna</a:t>
                      </a:r>
                      <a:r>
                        <a:rPr lang="en-US" altLang="zh-TW" sz="1400" dirty="0" smtClean="0"/>
                        <a:t> feed</a:t>
                      </a:r>
                      <a:r>
                        <a:rPr lang="en-US" altLang="zh-TW" sz="1400" baseline="0" dirty="0" smtClean="0"/>
                        <a:t> on bacteria</a:t>
                      </a:r>
                      <a:endParaRPr lang="zh-TW" altLang="en-US" sz="1400" dirty="0">
                        <a:latin typeface="+mn-lt"/>
                      </a:endParaRPr>
                    </a:p>
                  </a:txBody>
                  <a:tcPr marL="80532" marR="80532" marT="40266" marB="40266"/>
                </a:tc>
                <a:extLst>
                  <a:ext uri="{0D108BD9-81ED-4DB2-BD59-A6C34878D82A}">
                    <a16:rowId xmlns:a16="http://schemas.microsoft.com/office/drawing/2014/main" val="3886726899"/>
                  </a:ext>
                </a:extLst>
              </a:tr>
              <a:tr h="372318">
                <a:tc>
                  <a:txBody>
                    <a:bodyPr/>
                    <a:lstStyle/>
                    <a:p>
                      <a:r>
                        <a:rPr lang="en-US" altLang="zh-TW" sz="1400" dirty="0" smtClean="0"/>
                        <a:t>BAC-&gt;MAC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baseline="0" dirty="0" smtClean="0"/>
                        <a:t> feed on bacteria</a:t>
                      </a:r>
                      <a:endParaRPr lang="zh-TW" altLang="en-US" sz="1400" dirty="0">
                        <a:latin typeface="+mn-lt"/>
                      </a:endParaRPr>
                    </a:p>
                  </a:txBody>
                  <a:tcPr marL="80532" marR="80532" marT="40266" marB="40266"/>
                </a:tc>
                <a:extLst>
                  <a:ext uri="{0D108BD9-81ED-4DB2-BD59-A6C34878D82A}">
                    <a16:rowId xmlns:a16="http://schemas.microsoft.com/office/drawing/2014/main" val="1509275914"/>
                  </a:ext>
                </a:extLst>
              </a:tr>
              <a:tr h="372318">
                <a:tc>
                  <a:txBody>
                    <a:bodyPr/>
                    <a:lstStyle/>
                    <a:p>
                      <a:r>
                        <a:rPr lang="en-US" altLang="zh-TW" sz="1400" dirty="0" smtClean="0"/>
                        <a:t>MEI-&gt;MAC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dirty="0" smtClean="0"/>
                        <a:t> feed on</a:t>
                      </a:r>
                      <a:r>
                        <a:rPr lang="en-US" altLang="zh-TW" sz="1400" baseline="0" dirty="0" smtClean="0"/>
                        <a:t> </a:t>
                      </a:r>
                      <a:r>
                        <a:rPr lang="en-US" altLang="zh-TW" sz="1400" baseline="0" dirty="0" err="1" smtClean="0"/>
                        <a:t>meiofauna</a:t>
                      </a:r>
                      <a:endParaRPr lang="zh-TW" altLang="en-US" sz="1400" dirty="0">
                        <a:latin typeface="+mn-lt"/>
                      </a:endParaRPr>
                    </a:p>
                  </a:txBody>
                  <a:tcPr marL="80532" marR="80532" marT="40266" marB="40266"/>
                </a:tc>
                <a:extLst>
                  <a:ext uri="{0D108BD9-81ED-4DB2-BD59-A6C34878D82A}">
                    <a16:rowId xmlns:a16="http://schemas.microsoft.com/office/drawing/2014/main" val="424432162"/>
                  </a:ext>
                </a:extLst>
              </a:tr>
              <a:tr h="372318">
                <a:tc>
                  <a:txBody>
                    <a:bodyPr/>
                    <a:lstStyle/>
                    <a:p>
                      <a:r>
                        <a:rPr lang="en-US" altLang="zh-TW" sz="1400" dirty="0" smtClean="0"/>
                        <a:t>MEI-&gt;EXP_B</a:t>
                      </a:r>
                      <a:endParaRPr lang="zh-TW" altLang="en-US" sz="1400" dirty="0">
                        <a:latin typeface="+mn-lt"/>
                      </a:endParaRPr>
                    </a:p>
                  </a:txBody>
                  <a:tcPr marL="80532" marR="80532" marT="40266" marB="40266"/>
                </a:tc>
                <a:tc>
                  <a:txBody>
                    <a:bodyPr/>
                    <a:lstStyle/>
                    <a:p>
                      <a:r>
                        <a:rPr lang="en-US" altLang="zh-TW" sz="1400" baseline="0" dirty="0" err="1" smtClean="0"/>
                        <a:t>Meiofauna</a:t>
                      </a:r>
                      <a:r>
                        <a:rPr lang="en-US" altLang="zh-TW" sz="1400" baseline="0" dirty="0" smtClean="0"/>
                        <a:t> predated by other </a:t>
                      </a:r>
                      <a:r>
                        <a:rPr lang="en-US" altLang="zh-TW" sz="1400" dirty="0" err="1" smtClean="0"/>
                        <a:t>benthopelagic</a:t>
                      </a:r>
                      <a:r>
                        <a:rPr lang="en-US" altLang="zh-TW" sz="1400" dirty="0" smtClean="0"/>
                        <a:t>/pelagic predators </a:t>
                      </a:r>
                      <a:endParaRPr lang="zh-TW" altLang="en-US" sz="1400" dirty="0">
                        <a:latin typeface="+mn-lt"/>
                      </a:endParaRPr>
                    </a:p>
                  </a:txBody>
                  <a:tcPr marL="80532" marR="80532" marT="40266" marB="40266"/>
                </a:tc>
                <a:extLst>
                  <a:ext uri="{0D108BD9-81ED-4DB2-BD59-A6C34878D82A}">
                    <a16:rowId xmlns:a16="http://schemas.microsoft.com/office/drawing/2014/main" val="756354211"/>
                  </a:ext>
                </a:extLst>
              </a:tr>
              <a:tr h="372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MAC-&gt;EXP_B</a:t>
                      </a:r>
                      <a:endParaRPr lang="zh-TW" altLang="en-US" sz="1400" dirty="0" smtClean="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dirty="0" smtClean="0"/>
                        <a:t> </a:t>
                      </a:r>
                      <a:r>
                        <a:rPr lang="en-US" altLang="zh-TW" sz="1400" baseline="0" dirty="0" smtClean="0"/>
                        <a:t>predated by other </a:t>
                      </a:r>
                      <a:r>
                        <a:rPr lang="en-US" altLang="zh-TW" sz="1400" dirty="0" err="1" smtClean="0"/>
                        <a:t>benthopelagic</a:t>
                      </a:r>
                      <a:r>
                        <a:rPr lang="en-US" altLang="zh-TW" sz="1400" dirty="0" smtClean="0"/>
                        <a:t>/pelagic predators </a:t>
                      </a:r>
                      <a:endParaRPr lang="zh-TW" altLang="en-US" sz="1400" dirty="0" smtClean="0">
                        <a:latin typeface="+mn-lt"/>
                      </a:endParaRPr>
                    </a:p>
                  </a:txBody>
                  <a:tcPr marL="80532" marR="80532" marT="40266" marB="40266"/>
                </a:tc>
                <a:extLst>
                  <a:ext uri="{0D108BD9-81ED-4DB2-BD59-A6C34878D82A}">
                    <a16:rowId xmlns:a16="http://schemas.microsoft.com/office/drawing/2014/main" val="570368666"/>
                  </a:ext>
                </a:extLst>
              </a:tr>
              <a:tr h="372318">
                <a:tc>
                  <a:txBody>
                    <a:bodyPr/>
                    <a:lstStyle/>
                    <a:p>
                      <a:r>
                        <a:rPr lang="en-US" altLang="zh-TW" sz="1400" dirty="0" smtClean="0"/>
                        <a:t>BAC-&gt;DIC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 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1135518816"/>
                  </a:ext>
                </a:extLst>
              </a:tr>
              <a:tr h="372318">
                <a:tc>
                  <a:txBody>
                    <a:bodyPr/>
                    <a:lstStyle/>
                    <a:p>
                      <a:r>
                        <a:rPr lang="en-US" altLang="zh-TW" sz="1400" dirty="0" smtClean="0"/>
                        <a:t>MEI-&gt;DIC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3951586236"/>
                  </a:ext>
                </a:extLst>
              </a:tr>
              <a:tr h="372318">
                <a:tc>
                  <a:txBody>
                    <a:bodyPr/>
                    <a:lstStyle/>
                    <a:p>
                      <a:r>
                        <a:rPr lang="en-US" altLang="zh-TW" sz="1400" dirty="0" smtClean="0"/>
                        <a:t>MAC-&gt;DIC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zh-TW" altLang="en-US" sz="140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2429297240"/>
                  </a:ext>
                </a:extLst>
              </a:tr>
            </a:tbl>
          </a:graphicData>
        </a:graphic>
      </p:graphicFrame>
      <p:grpSp>
        <p:nvGrpSpPr>
          <p:cNvPr id="16" name="群組 15"/>
          <p:cNvGrpSpPr/>
          <p:nvPr/>
        </p:nvGrpSpPr>
        <p:grpSpPr>
          <a:xfrm>
            <a:off x="217819" y="1200019"/>
            <a:ext cx="2347827" cy="5053058"/>
            <a:chOff x="217819" y="1200019"/>
            <a:chExt cx="2347827" cy="5053058"/>
          </a:xfrm>
        </p:grpSpPr>
        <p:sp>
          <p:nvSpPr>
            <p:cNvPr id="3" name="矩形 2"/>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10" name="矩形 9"/>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11" name="直線單箭頭接點 10"/>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5" name="矩形 14"/>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spTree>
    <p:extLst>
      <p:ext uri="{BB962C8B-B14F-4D97-AF65-F5344CB8AC3E}">
        <p14:creationId xmlns:p14="http://schemas.microsoft.com/office/powerpoint/2010/main" val="664072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mc:Choice xmlns:a14="http://schemas.microsoft.com/office/drawing/2010/main"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620671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Maintenance </a:t>
            </a:r>
            <a:r>
              <a:rPr lang="en-US" altLang="zh-TW" dirty="0" smtClean="0">
                <a:solidFill>
                  <a:schemeClr val="tx1"/>
                </a:solidFill>
              </a:rPr>
              <a:t>respiration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mc:Choice xmlns:a14="http://schemas.microsoft.com/office/drawing/2010/main"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smtClean="0">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201880" y="3405923"/>
                <a:ext cx="547515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m:t>
                    </m:r>
                  </m:oMath>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201880" y="3405923"/>
                <a:ext cx="5475153" cy="1569660"/>
              </a:xfrm>
              <a:prstGeom prst="rect">
                <a:avLst/>
              </a:prstGeom>
              <a:blipFill>
                <a:blip r:embed="rId5"/>
                <a:stretch>
                  <a:fillRect l="-1670" t="-3113" b="-66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60758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clrChange>
              <a:clrFrom>
                <a:srgbClr val="FFFFFF"/>
              </a:clrFrom>
              <a:clrTo>
                <a:srgbClr val="FFFFFF">
                  <a:alpha val="0"/>
                </a:srgbClr>
              </a:clrTo>
            </a:clrChange>
          </a:blip>
          <a:srcRect l="36389" t="20247" r="7847" b="10618"/>
          <a:stretch/>
        </p:blipFill>
        <p:spPr>
          <a:xfrm>
            <a:off x="2021692" y="901700"/>
            <a:ext cx="7831115" cy="5461300"/>
          </a:xfrm>
          <a:prstGeom prst="rect">
            <a:avLst/>
          </a:prstGeom>
        </p:spPr>
      </p:pic>
      <p:sp>
        <p:nvSpPr>
          <p:cNvPr id="4" name="矩形 3"/>
          <p:cNvSpPr/>
          <p:nvPr/>
        </p:nvSpPr>
        <p:spPr>
          <a:xfrm>
            <a:off x="2444750" y="316925"/>
            <a:ext cx="6985000" cy="584775"/>
          </a:xfrm>
          <a:prstGeom prst="rect">
            <a:avLst/>
          </a:prstGeom>
        </p:spPr>
        <p:txBody>
          <a:bodyPr wrap="square">
            <a:spAutoFit/>
          </a:bodyPr>
          <a:lstStyle/>
          <a:p>
            <a:pPr algn="ctr"/>
            <a:r>
              <a:rPr lang="en-US" altLang="zh-TW" sz="3200" dirty="0" smtClean="0"/>
              <a:t>Development of a linear inverse model</a:t>
            </a:r>
          </a:p>
        </p:txBody>
      </p:sp>
    </p:spTree>
    <p:extLst>
      <p:ext uri="{BB962C8B-B14F-4D97-AF65-F5344CB8AC3E}">
        <p14:creationId xmlns:p14="http://schemas.microsoft.com/office/powerpoint/2010/main" val="28360919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p:grpSp>
        <p:nvGrpSpPr>
          <p:cNvPr id="53" name="群組 52"/>
          <p:cNvGrpSpPr/>
          <p:nvPr/>
        </p:nvGrpSpPr>
        <p:grpSpPr>
          <a:xfrm>
            <a:off x="5825236" y="329128"/>
            <a:ext cx="6268826" cy="6132135"/>
            <a:chOff x="5393554" y="344791"/>
            <a:chExt cx="6268826" cy="6132135"/>
          </a:xfrm>
        </p:grpSpPr>
        <p:grpSp>
          <p:nvGrpSpPr>
            <p:cNvPr id="5" name="群組 4"/>
            <p:cNvGrpSpPr/>
            <p:nvPr/>
          </p:nvGrpSpPr>
          <p:grpSpPr>
            <a:xfrm>
              <a:off x="5393554" y="344791"/>
              <a:ext cx="6268826" cy="6132135"/>
              <a:chOff x="5393554" y="344791"/>
              <a:chExt cx="6268826" cy="6132135"/>
            </a:xfrm>
          </p:grpSpPr>
          <p:grpSp>
            <p:nvGrpSpPr>
              <p:cNvPr id="6" name="群組 5"/>
              <p:cNvGrpSpPr/>
              <p:nvPr/>
            </p:nvGrpSpPr>
            <p:grpSpPr>
              <a:xfrm>
                <a:off x="5393554" y="344791"/>
                <a:ext cx="6268826" cy="6132135"/>
                <a:chOff x="3478490" y="301659"/>
                <a:chExt cx="6268826" cy="6132135"/>
              </a:xfrm>
            </p:grpSpPr>
            <p:sp>
              <p:nvSpPr>
                <p:cNvPr id="8" name="矩形 7"/>
                <p:cNvSpPr/>
                <p:nvPr/>
              </p:nvSpPr>
              <p:spPr>
                <a:xfrm>
                  <a:off x="3478490" y="301659"/>
                  <a:ext cx="6268826" cy="613213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 name="矩形 8"/>
                <p:cNvSpPr/>
                <p:nvPr/>
              </p:nvSpPr>
              <p:spPr>
                <a:xfrm>
                  <a:off x="3478490" y="1913641"/>
                  <a:ext cx="6268826" cy="452015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0" name="流程圖: 替代程序 9"/>
                <p:cNvSpPr/>
                <p:nvPr/>
              </p:nvSpPr>
              <p:spPr>
                <a:xfrm>
                  <a:off x="5939662" y="786526"/>
                  <a:ext cx="11312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doc_w</a:t>
                  </a:r>
                  <a:endParaRPr lang="zh-TW" altLang="en-US" sz="2000" dirty="0"/>
                </a:p>
              </p:txBody>
            </p:sp>
            <p:sp>
              <p:nvSpPr>
                <p:cNvPr id="11" name="流程圖: 替代程序 10"/>
                <p:cNvSpPr/>
                <p:nvPr/>
              </p:nvSpPr>
              <p:spPr>
                <a:xfrm>
                  <a:off x="7964896" y="781078"/>
                  <a:ext cx="10329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a:t>d</a:t>
                  </a:r>
                  <a:r>
                    <a:rPr lang="en-US" altLang="zh-TW" sz="2000" dirty="0" err="1" smtClean="0"/>
                    <a:t>ic_w</a:t>
                  </a:r>
                  <a:endParaRPr lang="zh-TW" altLang="en-US" sz="2000" dirty="0"/>
                </a:p>
              </p:txBody>
            </p:sp>
            <p:sp>
              <p:nvSpPr>
                <p:cNvPr id="12" name="流程圖: 替代程序 11"/>
                <p:cNvSpPr/>
                <p:nvPr/>
              </p:nvSpPr>
              <p:spPr>
                <a:xfrm>
                  <a:off x="4096093" y="781079"/>
                  <a:ext cx="949604"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d</a:t>
                  </a:r>
                  <a:r>
                    <a:rPr lang="en-US" altLang="zh-TW" sz="2000" dirty="0" smtClean="0"/>
                    <a:t>et_w</a:t>
                  </a:r>
                  <a:endParaRPr lang="zh-TW" altLang="en-US" sz="2000" dirty="0"/>
                </a:p>
              </p:txBody>
            </p:sp>
            <p:sp>
              <p:nvSpPr>
                <p:cNvPr id="13" name="橢圓 12"/>
                <p:cNvSpPr/>
                <p:nvPr/>
              </p:nvSpPr>
              <p:spPr>
                <a:xfrm>
                  <a:off x="4170697" y="2153207"/>
                  <a:ext cx="892998" cy="892998"/>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det</a:t>
                  </a:r>
                  <a:endParaRPr lang="zh-TW" altLang="en-US" sz="2000" dirty="0">
                    <a:solidFill>
                      <a:sysClr val="windowText" lastClr="000000"/>
                    </a:solidFill>
                  </a:endParaRPr>
                </a:p>
              </p:txBody>
            </p:sp>
            <p:sp>
              <p:nvSpPr>
                <p:cNvPr id="14" name="橢圓 13"/>
                <p:cNvSpPr/>
                <p:nvPr/>
              </p:nvSpPr>
              <p:spPr>
                <a:xfrm>
                  <a:off x="4137055" y="3677650"/>
                  <a:ext cx="926640" cy="9266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doc</a:t>
                  </a:r>
                  <a:endParaRPr lang="zh-TW" altLang="en-US" sz="2000" dirty="0">
                    <a:solidFill>
                      <a:sysClr val="windowText" lastClr="000000"/>
                    </a:solidFill>
                  </a:endParaRPr>
                </a:p>
              </p:txBody>
            </p:sp>
            <p:sp>
              <p:nvSpPr>
                <p:cNvPr id="15" name="橢圓 14"/>
                <p:cNvSpPr/>
                <p:nvPr/>
              </p:nvSpPr>
              <p:spPr>
                <a:xfrm>
                  <a:off x="4202548" y="5212265"/>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bac</a:t>
                  </a:r>
                  <a:endParaRPr lang="zh-TW" altLang="en-US" sz="2000" dirty="0">
                    <a:solidFill>
                      <a:sysClr val="windowText" lastClr="000000"/>
                    </a:solidFill>
                  </a:endParaRPr>
                </a:p>
              </p:txBody>
            </p:sp>
            <p:sp>
              <p:nvSpPr>
                <p:cNvPr id="16" name="橢圓 15"/>
                <p:cNvSpPr/>
                <p:nvPr/>
              </p:nvSpPr>
              <p:spPr>
                <a:xfrm>
                  <a:off x="6544359" y="3654179"/>
                  <a:ext cx="950110" cy="95011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nem</a:t>
                  </a:r>
                  <a:endParaRPr lang="zh-TW" altLang="en-US" sz="2000" dirty="0">
                    <a:solidFill>
                      <a:sysClr val="windowText" lastClr="000000"/>
                    </a:solidFill>
                  </a:endParaRPr>
                </a:p>
              </p:txBody>
            </p:sp>
            <p:sp>
              <p:nvSpPr>
                <p:cNvPr id="17" name="橢圓 16"/>
                <p:cNvSpPr/>
                <p:nvPr/>
              </p:nvSpPr>
              <p:spPr>
                <a:xfrm>
                  <a:off x="6525719" y="5212264"/>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mac</a:t>
                  </a:r>
                  <a:endParaRPr lang="zh-TW" altLang="en-US" sz="2000" dirty="0">
                    <a:solidFill>
                      <a:sysClr val="windowText" lastClr="000000"/>
                    </a:solidFill>
                  </a:endParaRPr>
                </a:p>
              </p:txBody>
            </p:sp>
            <p:sp>
              <p:nvSpPr>
                <p:cNvPr id="18" name="流程圖: 替代程序 17"/>
                <p:cNvSpPr/>
                <p:nvPr/>
              </p:nvSpPr>
              <p:spPr>
                <a:xfrm>
                  <a:off x="8464595" y="3847143"/>
                  <a:ext cx="84314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a:t>
                  </a:r>
                  <a:endParaRPr lang="zh-TW" altLang="en-US" sz="2000" dirty="0"/>
                </a:p>
              </p:txBody>
            </p:sp>
            <p:cxnSp>
              <p:nvCxnSpPr>
                <p:cNvPr id="19" name="直線單箭頭接點 18"/>
                <p:cNvCxnSpPr>
                  <a:stCxn id="13" idx="4"/>
                  <a:endCxn id="14" idx="0"/>
                </p:cNvCxnSpPr>
                <p:nvPr/>
              </p:nvCxnSpPr>
              <p:spPr>
                <a:xfrm flipH="1">
                  <a:off x="4600375" y="3046205"/>
                  <a:ext cx="16821" cy="6314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718649" y="4604289"/>
                  <a:ext cx="17253" cy="607975"/>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5" idx="6"/>
                  <a:endCxn id="17" idx="2"/>
                </p:cNvCxnSpPr>
                <p:nvPr/>
              </p:nvCxnSpPr>
              <p:spPr>
                <a:xfrm flipV="1">
                  <a:off x="5134384" y="5678182"/>
                  <a:ext cx="1391335"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5" idx="7"/>
                </p:cNvCxnSpPr>
                <p:nvPr/>
              </p:nvCxnSpPr>
              <p:spPr>
                <a:xfrm flipV="1">
                  <a:off x="4997920" y="4173715"/>
                  <a:ext cx="1644381" cy="11750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16" idx="4"/>
                  <a:endCxn id="17" idx="0"/>
                </p:cNvCxnSpPr>
                <p:nvPr/>
              </p:nvCxnSpPr>
              <p:spPr>
                <a:xfrm flipH="1">
                  <a:off x="6991637" y="4604289"/>
                  <a:ext cx="27777" cy="6079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0" idx="2"/>
                </p:cNvCxnSpPr>
                <p:nvPr/>
              </p:nvCxnSpPr>
              <p:spPr>
                <a:xfrm flipV="1">
                  <a:off x="5073771" y="1439669"/>
                  <a:ext cx="1431525" cy="273404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12" idx="2"/>
                  <a:endCxn id="13" idx="0"/>
                </p:cNvCxnSpPr>
                <p:nvPr/>
              </p:nvCxnSpPr>
              <p:spPr>
                <a:xfrm>
                  <a:off x="4570895" y="1434222"/>
                  <a:ext cx="46301" cy="71898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810489" y="1398308"/>
                  <a:ext cx="3409189" cy="391341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6" idx="0"/>
                  <a:endCxn id="11" idx="2"/>
                </p:cNvCxnSpPr>
                <p:nvPr/>
              </p:nvCxnSpPr>
              <p:spPr>
                <a:xfrm flipV="1">
                  <a:off x="7019414" y="1434221"/>
                  <a:ext cx="1461966" cy="2219958"/>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7" idx="7"/>
                </p:cNvCxnSpPr>
                <p:nvPr/>
              </p:nvCxnSpPr>
              <p:spPr>
                <a:xfrm flipV="1">
                  <a:off x="7321091" y="1398308"/>
                  <a:ext cx="1523150" cy="395042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6" idx="6"/>
                  <a:endCxn id="18" idx="1"/>
                </p:cNvCxnSpPr>
                <p:nvPr/>
              </p:nvCxnSpPr>
              <p:spPr>
                <a:xfrm>
                  <a:off x="7494469" y="4129234"/>
                  <a:ext cx="970126" cy="4448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7" idx="6"/>
                </p:cNvCxnSpPr>
                <p:nvPr/>
              </p:nvCxnSpPr>
              <p:spPr>
                <a:xfrm flipV="1">
                  <a:off x="7457555" y="4401058"/>
                  <a:ext cx="1047943" cy="12771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6" idx="1"/>
                  <a:endCxn id="13" idx="7"/>
                </p:cNvCxnSpPr>
                <p:nvPr/>
              </p:nvCxnSpPr>
              <p:spPr>
                <a:xfrm flipH="1" flipV="1">
                  <a:off x="4932918" y="2283984"/>
                  <a:ext cx="1750581" cy="15093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5063693" y="2667027"/>
                  <a:ext cx="1549209" cy="13992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endCxn id="13" idx="5"/>
                </p:cNvCxnSpPr>
                <p:nvPr/>
              </p:nvCxnSpPr>
              <p:spPr>
                <a:xfrm flipH="1" flipV="1">
                  <a:off x="4932918" y="2915428"/>
                  <a:ext cx="1835248" cy="23675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839887" y="3046205"/>
                  <a:ext cx="1899126" cy="24682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直線單箭頭接點 6"/>
              <p:cNvCxnSpPr/>
              <p:nvPr/>
            </p:nvCxnSpPr>
            <p:spPr>
              <a:xfrm>
                <a:off x="6406623" y="4647420"/>
                <a:ext cx="17253" cy="6079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6042043" y="1440348"/>
              <a:ext cx="4983737" cy="4336094"/>
              <a:chOff x="6042043" y="1440348"/>
              <a:chExt cx="4983737" cy="4336094"/>
            </a:xfrm>
          </p:grpSpPr>
          <p:sp>
            <p:nvSpPr>
              <p:cNvPr id="36" name="文字方塊 35"/>
              <p:cNvSpPr txBox="1"/>
              <p:nvPr/>
            </p:nvSpPr>
            <p:spPr>
              <a:xfrm>
                <a:off x="6491537" y="1511285"/>
                <a:ext cx="372218" cy="369332"/>
              </a:xfrm>
              <a:prstGeom prst="rect">
                <a:avLst/>
              </a:prstGeom>
              <a:noFill/>
            </p:spPr>
            <p:txBody>
              <a:bodyPr wrap="none" rtlCol="0">
                <a:spAutoFit/>
              </a:bodyPr>
              <a:lstStyle/>
              <a:p>
                <a:r>
                  <a:rPr lang="en-US" altLang="zh-TW" dirty="0" smtClean="0">
                    <a:solidFill>
                      <a:schemeClr val="bg1"/>
                    </a:solidFill>
                  </a:rPr>
                  <a:t>f1</a:t>
                </a:r>
                <a:endParaRPr lang="zh-TW" altLang="en-US" dirty="0">
                  <a:solidFill>
                    <a:schemeClr val="bg1"/>
                  </a:solidFill>
                </a:endParaRPr>
              </a:p>
            </p:txBody>
          </p:sp>
          <p:sp>
            <p:nvSpPr>
              <p:cNvPr id="37" name="文字方塊 36"/>
              <p:cNvSpPr txBox="1"/>
              <p:nvPr/>
            </p:nvSpPr>
            <p:spPr>
              <a:xfrm>
                <a:off x="6194828" y="3123267"/>
                <a:ext cx="372218" cy="369332"/>
              </a:xfrm>
              <a:prstGeom prst="rect">
                <a:avLst/>
              </a:prstGeom>
              <a:noFill/>
            </p:spPr>
            <p:txBody>
              <a:bodyPr wrap="none" rtlCol="0">
                <a:spAutoFit/>
              </a:bodyPr>
              <a:lstStyle/>
              <a:p>
                <a:r>
                  <a:rPr lang="en-US" altLang="zh-TW" dirty="0" smtClean="0">
                    <a:solidFill>
                      <a:schemeClr val="bg1"/>
                    </a:solidFill>
                  </a:rPr>
                  <a:t>f2</a:t>
                </a:r>
                <a:endParaRPr lang="zh-TW" altLang="en-US" dirty="0">
                  <a:solidFill>
                    <a:schemeClr val="bg1"/>
                  </a:solidFill>
                </a:endParaRPr>
              </a:p>
            </p:txBody>
          </p:sp>
          <p:sp>
            <p:nvSpPr>
              <p:cNvPr id="38" name="文字方塊 37"/>
              <p:cNvSpPr txBox="1"/>
              <p:nvPr/>
            </p:nvSpPr>
            <p:spPr>
              <a:xfrm>
                <a:off x="6540766" y="4653572"/>
                <a:ext cx="372218" cy="369332"/>
              </a:xfrm>
              <a:prstGeom prst="rect">
                <a:avLst/>
              </a:prstGeom>
              <a:noFill/>
            </p:spPr>
            <p:txBody>
              <a:bodyPr wrap="none" rtlCol="0">
                <a:spAutoFit/>
              </a:bodyPr>
              <a:lstStyle/>
              <a:p>
                <a:r>
                  <a:rPr lang="en-US" altLang="zh-TW" dirty="0" smtClean="0">
                    <a:solidFill>
                      <a:schemeClr val="bg1"/>
                    </a:solidFill>
                  </a:rPr>
                  <a:t>f3</a:t>
                </a:r>
                <a:endParaRPr lang="zh-TW" altLang="en-US" dirty="0">
                  <a:solidFill>
                    <a:schemeClr val="bg1"/>
                  </a:solidFill>
                </a:endParaRPr>
              </a:p>
            </p:txBody>
          </p:sp>
          <p:sp>
            <p:nvSpPr>
              <p:cNvPr id="39" name="文字方塊 38"/>
              <p:cNvSpPr txBox="1"/>
              <p:nvPr/>
            </p:nvSpPr>
            <p:spPr>
              <a:xfrm>
                <a:off x="6042043" y="4619688"/>
                <a:ext cx="372218" cy="369332"/>
              </a:xfrm>
              <a:prstGeom prst="rect">
                <a:avLst/>
              </a:prstGeom>
              <a:noFill/>
            </p:spPr>
            <p:txBody>
              <a:bodyPr wrap="square" rtlCol="0">
                <a:spAutoFit/>
              </a:bodyPr>
              <a:lstStyle/>
              <a:p>
                <a:r>
                  <a:rPr lang="en-US" altLang="zh-TW" dirty="0" smtClean="0">
                    <a:solidFill>
                      <a:schemeClr val="bg1"/>
                    </a:solidFill>
                  </a:rPr>
                  <a:t>f4</a:t>
                </a:r>
                <a:endParaRPr lang="zh-TW" altLang="en-US" dirty="0">
                  <a:solidFill>
                    <a:schemeClr val="bg1"/>
                  </a:solidFill>
                </a:endParaRPr>
              </a:p>
            </p:txBody>
          </p:sp>
          <p:sp>
            <p:nvSpPr>
              <p:cNvPr id="40" name="文字方塊 39"/>
              <p:cNvSpPr txBox="1"/>
              <p:nvPr/>
            </p:nvSpPr>
            <p:spPr>
              <a:xfrm>
                <a:off x="7836275" y="1511285"/>
                <a:ext cx="372218" cy="369332"/>
              </a:xfrm>
              <a:prstGeom prst="rect">
                <a:avLst/>
              </a:prstGeom>
              <a:noFill/>
            </p:spPr>
            <p:txBody>
              <a:bodyPr wrap="square" rtlCol="0">
                <a:spAutoFit/>
              </a:bodyPr>
              <a:lstStyle/>
              <a:p>
                <a:r>
                  <a:rPr lang="en-US" altLang="zh-TW" dirty="0" smtClean="0">
                    <a:solidFill>
                      <a:schemeClr val="bg1"/>
                    </a:solidFill>
                  </a:rPr>
                  <a:t>f5</a:t>
                </a:r>
                <a:endParaRPr lang="zh-TW" altLang="en-US" dirty="0">
                  <a:solidFill>
                    <a:schemeClr val="bg1"/>
                  </a:solidFill>
                </a:endParaRPr>
              </a:p>
            </p:txBody>
          </p:sp>
          <p:sp>
            <p:nvSpPr>
              <p:cNvPr id="41" name="文字方塊 40"/>
              <p:cNvSpPr txBox="1"/>
              <p:nvPr/>
            </p:nvSpPr>
            <p:spPr>
              <a:xfrm>
                <a:off x="9549533" y="1440348"/>
                <a:ext cx="372218" cy="369332"/>
              </a:xfrm>
              <a:prstGeom prst="rect">
                <a:avLst/>
              </a:prstGeom>
              <a:noFill/>
            </p:spPr>
            <p:txBody>
              <a:bodyPr wrap="square" rtlCol="0">
                <a:spAutoFit/>
              </a:bodyPr>
              <a:lstStyle/>
              <a:p>
                <a:r>
                  <a:rPr lang="en-US" altLang="zh-TW" dirty="0" smtClean="0">
                    <a:solidFill>
                      <a:schemeClr val="bg1"/>
                    </a:solidFill>
                  </a:rPr>
                  <a:t>f6</a:t>
                </a:r>
                <a:endParaRPr lang="zh-TW" altLang="en-US" dirty="0">
                  <a:solidFill>
                    <a:schemeClr val="bg1"/>
                  </a:solidFill>
                </a:endParaRPr>
              </a:p>
            </p:txBody>
          </p:sp>
          <p:sp>
            <p:nvSpPr>
              <p:cNvPr id="42" name="文字方塊 41"/>
              <p:cNvSpPr txBox="1"/>
              <p:nvPr/>
            </p:nvSpPr>
            <p:spPr>
              <a:xfrm>
                <a:off x="6742120" y="3275294"/>
                <a:ext cx="372218" cy="369332"/>
              </a:xfrm>
              <a:prstGeom prst="rect">
                <a:avLst/>
              </a:prstGeom>
              <a:noFill/>
            </p:spPr>
            <p:txBody>
              <a:bodyPr wrap="square" rtlCol="0">
                <a:spAutoFit/>
              </a:bodyPr>
              <a:lstStyle/>
              <a:p>
                <a:r>
                  <a:rPr lang="en-US" altLang="zh-TW" dirty="0" smtClean="0">
                    <a:solidFill>
                      <a:schemeClr val="bg1"/>
                    </a:solidFill>
                  </a:rPr>
                  <a:t>f7</a:t>
                </a:r>
                <a:endParaRPr lang="zh-TW" altLang="en-US" dirty="0">
                  <a:solidFill>
                    <a:schemeClr val="bg1"/>
                  </a:solidFill>
                </a:endParaRPr>
              </a:p>
            </p:txBody>
          </p:sp>
          <p:sp>
            <p:nvSpPr>
              <p:cNvPr id="43" name="文字方塊 42"/>
              <p:cNvSpPr txBox="1"/>
              <p:nvPr/>
            </p:nvSpPr>
            <p:spPr>
              <a:xfrm>
                <a:off x="8318359" y="4797256"/>
                <a:ext cx="372218" cy="369332"/>
              </a:xfrm>
              <a:prstGeom prst="rect">
                <a:avLst/>
              </a:prstGeom>
              <a:noFill/>
            </p:spPr>
            <p:txBody>
              <a:bodyPr wrap="square" rtlCol="0">
                <a:spAutoFit/>
              </a:bodyPr>
              <a:lstStyle/>
              <a:p>
                <a:r>
                  <a:rPr lang="en-US" altLang="zh-TW" dirty="0" smtClean="0">
                    <a:solidFill>
                      <a:schemeClr val="bg1"/>
                    </a:solidFill>
                  </a:rPr>
                  <a:t>f8</a:t>
                </a:r>
                <a:endParaRPr lang="zh-TW" altLang="en-US" dirty="0">
                  <a:solidFill>
                    <a:schemeClr val="bg1"/>
                  </a:solidFill>
                </a:endParaRPr>
              </a:p>
            </p:txBody>
          </p:sp>
          <p:sp>
            <p:nvSpPr>
              <p:cNvPr id="44" name="文字方塊 43"/>
              <p:cNvSpPr txBox="1"/>
              <p:nvPr/>
            </p:nvSpPr>
            <p:spPr>
              <a:xfrm>
                <a:off x="7581464" y="3231984"/>
                <a:ext cx="372218" cy="369332"/>
              </a:xfrm>
              <a:prstGeom prst="rect">
                <a:avLst/>
              </a:prstGeom>
              <a:noFill/>
            </p:spPr>
            <p:txBody>
              <a:bodyPr wrap="square" rtlCol="0">
                <a:spAutoFit/>
              </a:bodyPr>
              <a:lstStyle/>
              <a:p>
                <a:r>
                  <a:rPr lang="en-US" altLang="zh-TW" dirty="0" smtClean="0">
                    <a:solidFill>
                      <a:schemeClr val="bg1"/>
                    </a:solidFill>
                  </a:rPr>
                  <a:t>f9</a:t>
                </a:r>
                <a:endParaRPr lang="zh-TW" altLang="en-US" dirty="0">
                  <a:solidFill>
                    <a:schemeClr val="bg1"/>
                  </a:solidFill>
                </a:endParaRPr>
              </a:p>
            </p:txBody>
          </p:sp>
          <p:sp>
            <p:nvSpPr>
              <p:cNvPr id="45" name="文字方塊 44"/>
              <p:cNvSpPr txBox="1"/>
              <p:nvPr/>
            </p:nvSpPr>
            <p:spPr>
              <a:xfrm>
                <a:off x="7787104" y="2981930"/>
                <a:ext cx="502493" cy="369332"/>
              </a:xfrm>
              <a:prstGeom prst="rect">
                <a:avLst/>
              </a:prstGeom>
              <a:noFill/>
            </p:spPr>
            <p:txBody>
              <a:bodyPr wrap="square" rtlCol="0">
                <a:spAutoFit/>
              </a:bodyPr>
              <a:lstStyle/>
              <a:p>
                <a:r>
                  <a:rPr lang="en-US" altLang="zh-TW" dirty="0" smtClean="0">
                    <a:solidFill>
                      <a:schemeClr val="bg1"/>
                    </a:solidFill>
                  </a:rPr>
                  <a:t>f10</a:t>
                </a:r>
                <a:endParaRPr lang="zh-TW" altLang="en-US" dirty="0">
                  <a:solidFill>
                    <a:schemeClr val="bg1"/>
                  </a:solidFill>
                </a:endParaRPr>
              </a:p>
            </p:txBody>
          </p:sp>
          <p:sp>
            <p:nvSpPr>
              <p:cNvPr id="46" name="文字方塊 45"/>
              <p:cNvSpPr txBox="1"/>
              <p:nvPr/>
            </p:nvSpPr>
            <p:spPr>
              <a:xfrm>
                <a:off x="7233044" y="4886966"/>
                <a:ext cx="502493" cy="369332"/>
              </a:xfrm>
              <a:prstGeom prst="rect">
                <a:avLst/>
              </a:prstGeom>
              <a:noFill/>
            </p:spPr>
            <p:txBody>
              <a:bodyPr wrap="square" rtlCol="0">
                <a:spAutoFit/>
              </a:bodyPr>
              <a:lstStyle/>
              <a:p>
                <a:r>
                  <a:rPr lang="en-US" altLang="zh-TW" dirty="0" smtClean="0">
                    <a:solidFill>
                      <a:schemeClr val="bg1"/>
                    </a:solidFill>
                  </a:rPr>
                  <a:t>f11</a:t>
                </a:r>
                <a:endParaRPr lang="zh-TW" altLang="en-US" dirty="0">
                  <a:solidFill>
                    <a:schemeClr val="bg1"/>
                  </a:solidFill>
                </a:endParaRPr>
              </a:p>
            </p:txBody>
          </p:sp>
          <p:sp>
            <p:nvSpPr>
              <p:cNvPr id="47" name="文字方塊 46"/>
              <p:cNvSpPr txBox="1"/>
              <p:nvPr/>
            </p:nvSpPr>
            <p:spPr>
              <a:xfrm>
                <a:off x="7470994" y="5407110"/>
                <a:ext cx="502493" cy="369332"/>
              </a:xfrm>
              <a:prstGeom prst="rect">
                <a:avLst/>
              </a:prstGeom>
              <a:noFill/>
            </p:spPr>
            <p:txBody>
              <a:bodyPr wrap="square" rtlCol="0">
                <a:spAutoFit/>
              </a:bodyPr>
              <a:lstStyle/>
              <a:p>
                <a:r>
                  <a:rPr lang="en-US" altLang="zh-TW" dirty="0" smtClean="0">
                    <a:solidFill>
                      <a:schemeClr val="bg1"/>
                    </a:solidFill>
                  </a:rPr>
                  <a:t>f12</a:t>
                </a:r>
                <a:endParaRPr lang="zh-TW" altLang="en-US" dirty="0">
                  <a:solidFill>
                    <a:schemeClr val="bg1"/>
                  </a:solidFill>
                </a:endParaRPr>
              </a:p>
            </p:txBody>
          </p:sp>
          <p:sp>
            <p:nvSpPr>
              <p:cNvPr id="48" name="文字方塊 47"/>
              <p:cNvSpPr txBox="1"/>
              <p:nvPr/>
            </p:nvSpPr>
            <p:spPr>
              <a:xfrm>
                <a:off x="8759525" y="4675775"/>
                <a:ext cx="502493" cy="369332"/>
              </a:xfrm>
              <a:prstGeom prst="rect">
                <a:avLst/>
              </a:prstGeom>
              <a:noFill/>
            </p:spPr>
            <p:txBody>
              <a:bodyPr wrap="square" rtlCol="0">
                <a:spAutoFit/>
              </a:bodyPr>
              <a:lstStyle/>
              <a:p>
                <a:r>
                  <a:rPr lang="en-US" altLang="zh-TW" dirty="0" smtClean="0">
                    <a:solidFill>
                      <a:schemeClr val="bg1"/>
                    </a:solidFill>
                  </a:rPr>
                  <a:t>f13</a:t>
                </a:r>
                <a:endParaRPr lang="zh-TW" altLang="en-US" dirty="0">
                  <a:solidFill>
                    <a:schemeClr val="bg1"/>
                  </a:solidFill>
                </a:endParaRPr>
              </a:p>
            </p:txBody>
          </p:sp>
          <p:sp>
            <p:nvSpPr>
              <p:cNvPr id="49" name="文字方塊 48"/>
              <p:cNvSpPr txBox="1"/>
              <p:nvPr/>
            </p:nvSpPr>
            <p:spPr>
              <a:xfrm>
                <a:off x="9562433" y="2615920"/>
                <a:ext cx="502493" cy="369332"/>
              </a:xfrm>
              <a:prstGeom prst="rect">
                <a:avLst/>
              </a:prstGeom>
              <a:noFill/>
            </p:spPr>
            <p:txBody>
              <a:bodyPr wrap="square" rtlCol="0">
                <a:spAutoFit/>
              </a:bodyPr>
              <a:lstStyle/>
              <a:p>
                <a:r>
                  <a:rPr lang="en-US" altLang="zh-TW" dirty="0" smtClean="0">
                    <a:solidFill>
                      <a:schemeClr val="bg1"/>
                    </a:solidFill>
                  </a:rPr>
                  <a:t>f14</a:t>
                </a:r>
                <a:endParaRPr lang="zh-TW" altLang="en-US" dirty="0">
                  <a:solidFill>
                    <a:schemeClr val="bg1"/>
                  </a:solidFill>
                </a:endParaRPr>
              </a:p>
            </p:txBody>
          </p:sp>
          <p:sp>
            <p:nvSpPr>
              <p:cNvPr id="50" name="文字方塊 49"/>
              <p:cNvSpPr txBox="1"/>
              <p:nvPr/>
            </p:nvSpPr>
            <p:spPr>
              <a:xfrm>
                <a:off x="10523287" y="1909917"/>
                <a:ext cx="502493" cy="369332"/>
              </a:xfrm>
              <a:prstGeom prst="rect">
                <a:avLst/>
              </a:prstGeom>
              <a:noFill/>
            </p:spPr>
            <p:txBody>
              <a:bodyPr wrap="square" rtlCol="0">
                <a:spAutoFit/>
              </a:bodyPr>
              <a:lstStyle/>
              <a:p>
                <a:r>
                  <a:rPr lang="en-US" altLang="zh-TW" dirty="0" smtClean="0">
                    <a:solidFill>
                      <a:schemeClr val="bg1"/>
                    </a:solidFill>
                  </a:rPr>
                  <a:t>f15</a:t>
                </a:r>
                <a:endParaRPr lang="zh-TW" altLang="en-US" dirty="0">
                  <a:solidFill>
                    <a:schemeClr val="bg1"/>
                  </a:solidFill>
                </a:endParaRPr>
              </a:p>
            </p:txBody>
          </p:sp>
          <p:sp>
            <p:nvSpPr>
              <p:cNvPr id="51" name="文字方塊 50"/>
              <p:cNvSpPr txBox="1"/>
              <p:nvPr/>
            </p:nvSpPr>
            <p:spPr>
              <a:xfrm>
                <a:off x="9960307" y="3740029"/>
                <a:ext cx="502493" cy="369332"/>
              </a:xfrm>
              <a:prstGeom prst="rect">
                <a:avLst/>
              </a:prstGeom>
              <a:noFill/>
            </p:spPr>
            <p:txBody>
              <a:bodyPr wrap="square" rtlCol="0">
                <a:spAutoFit/>
              </a:bodyPr>
              <a:lstStyle/>
              <a:p>
                <a:r>
                  <a:rPr lang="en-US" altLang="zh-TW" dirty="0" smtClean="0">
                    <a:solidFill>
                      <a:schemeClr val="bg1"/>
                    </a:solidFill>
                  </a:rPr>
                  <a:t>f16</a:t>
                </a:r>
                <a:endParaRPr lang="zh-TW" altLang="en-US" dirty="0">
                  <a:solidFill>
                    <a:schemeClr val="bg1"/>
                  </a:solidFill>
                </a:endParaRPr>
              </a:p>
            </p:txBody>
          </p:sp>
          <p:sp>
            <p:nvSpPr>
              <p:cNvPr id="52" name="文字方塊 51"/>
              <p:cNvSpPr txBox="1"/>
              <p:nvPr/>
            </p:nvSpPr>
            <p:spPr>
              <a:xfrm>
                <a:off x="10227773" y="4670278"/>
                <a:ext cx="502493" cy="369332"/>
              </a:xfrm>
              <a:prstGeom prst="rect">
                <a:avLst/>
              </a:prstGeom>
              <a:noFill/>
            </p:spPr>
            <p:txBody>
              <a:bodyPr wrap="square" rtlCol="0">
                <a:spAutoFit/>
              </a:bodyPr>
              <a:lstStyle/>
              <a:p>
                <a:r>
                  <a:rPr lang="en-US" altLang="zh-TW" dirty="0" smtClean="0">
                    <a:solidFill>
                      <a:schemeClr val="bg1"/>
                    </a:solidFill>
                  </a:rPr>
                  <a:t>f17</a:t>
                </a:r>
                <a:endParaRPr lang="zh-TW" altLang="en-US" dirty="0">
                  <a:solidFill>
                    <a:schemeClr val="bg1"/>
                  </a:solidFill>
                </a:endParaRPr>
              </a:p>
            </p:txBody>
          </p:sp>
        </p:grpSp>
      </p:grpSp>
      <mc:AlternateContent xmlns:mc="http://schemas.openxmlformats.org/markup-compatibility/2006" xmlns:a14="http://schemas.microsoft.com/office/drawing/2010/main">
        <mc:Choice Requires="a14">
          <p:sp>
            <p:nvSpPr>
              <p:cNvPr id="54" name="矩形 53"/>
              <p:cNvSpPr/>
              <p:nvPr/>
            </p:nvSpPr>
            <p:spPr>
              <a:xfrm>
                <a:off x="191314" y="2813089"/>
                <a:ext cx="4540154"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𝑑𝑒𝑡</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191314" y="2813089"/>
                <a:ext cx="4540154"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91314" y="3538457"/>
                <a:ext cx="33764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𝑑𝑜𝑐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5</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191314" y="3538457"/>
                <a:ext cx="337643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91037" y="4317498"/>
                <a:ext cx="4160306"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6−</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191037" y="4317498"/>
                <a:ext cx="4160306"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91037" y="5055969"/>
                <a:ext cx="515404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𝑛𝑒𝑚</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16</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191037" y="5055969"/>
                <a:ext cx="5154040" cy="61824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91037" y="5781337"/>
                <a:ext cx="501631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15−</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17</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191037" y="5781337"/>
                <a:ext cx="5016310" cy="618246"/>
              </a:xfrm>
              <a:prstGeom prst="rect">
                <a:avLst/>
              </a:prstGeom>
              <a:blipFill>
                <a:blip r:embed="rId7"/>
                <a:stretch>
                  <a:fillRect/>
                </a:stretch>
              </a:blipFill>
            </p:spPr>
            <p:txBody>
              <a:bodyPr/>
              <a:lstStyle/>
              <a:p>
                <a:r>
                  <a:rPr lang="zh-TW" altLang="en-US">
                    <a:noFill/>
                  </a:rPr>
                  <a:t> </a:t>
                </a:r>
              </a:p>
            </p:txBody>
          </p:sp>
        </mc:Fallback>
      </mc:AlternateContent>
      <p:sp>
        <p:nvSpPr>
          <p:cNvPr id="59" name="矩形 58"/>
          <p:cNvSpPr/>
          <p:nvPr/>
        </p:nvSpPr>
        <p:spPr>
          <a:xfrm>
            <a:off x="198372" y="6461263"/>
            <a:ext cx="5068595" cy="338554"/>
          </a:xfrm>
          <a:prstGeom prst="rect">
            <a:avLst/>
          </a:prstGeom>
        </p:spPr>
        <p:txBody>
          <a:bodyPr wrap="square">
            <a:spAutoFit/>
          </a:bodyPr>
          <a:lstStyle/>
          <a:p>
            <a:r>
              <a:rPr lang="en-US" altLang="zh-TW" sz="1600" dirty="0" smtClean="0"/>
              <a:t>All mass balances are assumed to be in steady state</a:t>
            </a:r>
            <a:endParaRPr lang="zh-TW" altLang="en-US" sz="1600" dirty="0"/>
          </a:p>
        </p:txBody>
      </p:sp>
    </p:spTree>
    <p:extLst>
      <p:ext uri="{BB962C8B-B14F-4D97-AF65-F5344CB8AC3E}">
        <p14:creationId xmlns:p14="http://schemas.microsoft.com/office/powerpoint/2010/main" val="30815262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mc:AlternateContent xmlns:mc="http://schemas.openxmlformats.org/markup-compatibility/2006" xmlns:a14="http://schemas.microsoft.com/office/drawing/2010/main">
        <mc:Choice Requires="a14">
          <p:sp>
            <p:nvSpPr>
              <p:cNvPr id="54" name="矩形 53"/>
              <p:cNvSpPr/>
              <p:nvPr/>
            </p:nvSpPr>
            <p:spPr>
              <a:xfrm>
                <a:off x="5663763" y="197484"/>
                <a:ext cx="3089820"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𝑑𝑒𝑡</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5663763" y="197484"/>
                <a:ext cx="3089820" cy="442942"/>
              </a:xfrm>
              <a:prstGeom prst="rect">
                <a:avLst/>
              </a:prstGeom>
              <a:blipFill>
                <a:blip r:embed="rId3"/>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663763" y="675005"/>
                <a:ext cx="231300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𝑑𝑜𝑐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5</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5663763" y="675005"/>
                <a:ext cx="2313005" cy="442942"/>
              </a:xfrm>
              <a:prstGeom prst="rect">
                <a:avLst/>
              </a:prstGeom>
              <a:blipFill>
                <a:blip r:embed="rId4"/>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663763" y="1207310"/>
                <a:ext cx="283340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𝑏𝑎𝑐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6−</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5663763" y="1207310"/>
                <a:ext cx="2833403" cy="442942"/>
              </a:xfrm>
              <a:prstGeom prst="rect">
                <a:avLst/>
              </a:prstGeom>
              <a:blipFill>
                <a:blip r:embed="rId5"/>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663763" y="1735996"/>
                <a:ext cx="349422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𝑛𝑒𝑚</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16</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5663763" y="1735996"/>
                <a:ext cx="3494225" cy="442942"/>
              </a:xfrm>
              <a:prstGeom prst="rect">
                <a:avLst/>
              </a:prstGeom>
              <a:blipFill>
                <a:blip r:embed="rId6"/>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663763" y="2254493"/>
                <a:ext cx="340189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𝑚𝑎𝑐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15−</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17</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5663763" y="2254493"/>
                <a:ext cx="3401893" cy="442942"/>
              </a:xfrm>
              <a:prstGeom prst="rect">
                <a:avLst/>
              </a:prstGeom>
              <a:blipFill>
                <a:blip r:embed="rId7"/>
                <a:stretch>
                  <a:fillRect b="-2778"/>
                </a:stretch>
              </a:blipFill>
            </p:spPr>
            <p:txBody>
              <a:bodyPr/>
              <a:lstStyle/>
              <a:p>
                <a:r>
                  <a:rPr lang="zh-TW" altLang="en-US">
                    <a:noFill/>
                  </a:rPr>
                  <a:t> </a:t>
                </a:r>
              </a:p>
            </p:txBody>
          </p:sp>
        </mc:Fallback>
      </mc:AlternateContent>
      <p:sp>
        <p:nvSpPr>
          <p:cNvPr id="59" name="矩形 58"/>
          <p:cNvSpPr/>
          <p:nvPr/>
        </p:nvSpPr>
        <p:spPr>
          <a:xfrm>
            <a:off x="103642" y="6390334"/>
            <a:ext cx="5396149" cy="338554"/>
          </a:xfrm>
          <a:prstGeom prst="rect">
            <a:avLst/>
          </a:prstGeom>
        </p:spPr>
        <p:txBody>
          <a:bodyPr wrap="square">
            <a:spAutoFit/>
          </a:bodyPr>
          <a:lstStyle/>
          <a:p>
            <a:r>
              <a:rPr lang="en-US" altLang="zh-TW" sz="1600" dirty="0" smtClean="0"/>
              <a:t>All mass balances are assumed to be in steady state</a:t>
            </a:r>
            <a:r>
              <a:rPr lang="zh-TW" altLang="en-US" sz="1600" dirty="0" smtClean="0"/>
              <a:t> </a:t>
            </a:r>
            <a:r>
              <a:rPr lang="en-US" altLang="zh-TW" sz="1600" dirty="0" smtClean="0"/>
              <a:t>(i.e. b=0)</a:t>
            </a:r>
            <a:endParaRPr lang="zh-TW" altLang="en-US" sz="1600" dirty="0"/>
          </a:p>
        </p:txBody>
      </p:sp>
      <mc:AlternateContent xmlns:mc="http://schemas.openxmlformats.org/markup-compatibility/2006" xmlns:a14="http://schemas.microsoft.com/office/drawing/2010/main">
        <mc:Choice Requires="a14">
          <p:sp>
            <p:nvSpPr>
              <p:cNvPr id="2" name="文字方塊 1"/>
              <p:cNvSpPr txBox="1"/>
              <p:nvPr/>
            </p:nvSpPr>
            <p:spPr>
              <a:xfrm>
                <a:off x="467957" y="1776523"/>
                <a:ext cx="10516318" cy="48195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mr>
                                            </m:m>
                                          </m:e>
                                        </m:mr>
                                      </m:m>
                                    </m:e>
                                  </m:mr>
                                </m:m>
                              </m:e>
                            </m:mr>
                          </m:m>
                        </m:e>
                      </m:d>
                      <m:r>
                        <a:rPr lang="zh-TW" altLang="en-US"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r>
                                <a:rPr lang="en-US" altLang="zh-TW" b="0" i="1" smtClean="0">
                                  <a:latin typeface="Cambria Math" panose="02040503050406030204" pitchFamily="18" charset="0"/>
                                </a:rPr>
                                <m:t>𝑓</m:t>
                              </m:r>
                              <m:r>
                                <a:rPr lang="en-US" altLang="zh-TW" b="0" i="1" smtClean="0">
                                  <a:latin typeface="Cambria Math" panose="02040503050406030204" pitchFamily="18" charset="0"/>
                                </a:rPr>
                                <m:t>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7</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8</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9</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10</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17</m:t>
                              </m:r>
                            </m:e>
                          </m:eqArr>
                        </m:e>
                      </m:d>
                      <m:r>
                        <a:rPr lang="en-US" altLang="zh-TW" b="0" i="0" smtClean="0">
                          <a:latin typeface="Cambria Math" panose="02040503050406030204" pitchFamily="18" charset="0"/>
                        </a:rPr>
                        <m:t>=0</m:t>
                      </m:r>
                    </m:oMath>
                  </m:oMathPara>
                </a14:m>
                <a:endParaRPr lang="zh-TW" altLang="en-US"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467957" y="1776523"/>
                <a:ext cx="10516318" cy="4819589"/>
              </a:xfrm>
              <a:prstGeom prst="rect">
                <a:avLst/>
              </a:prstGeom>
              <a:blipFill>
                <a:blip r:embed="rId8"/>
                <a:stretch>
                  <a:fillRect/>
                </a:stretch>
              </a:blipFill>
            </p:spPr>
            <p:txBody>
              <a:bodyPr/>
              <a:lstStyle/>
              <a:p>
                <a:r>
                  <a:rPr lang="zh-TW" altLang="en-US">
                    <a:noFill/>
                  </a:rPr>
                  <a:t> </a:t>
                </a:r>
              </a:p>
            </p:txBody>
          </p:sp>
        </mc:Fallback>
      </mc:AlternateContent>
      <p:sp>
        <p:nvSpPr>
          <p:cNvPr id="65" name="矩形 64"/>
          <p:cNvSpPr/>
          <p:nvPr/>
        </p:nvSpPr>
        <p:spPr>
          <a:xfrm flipH="1">
            <a:off x="9632690" y="1735996"/>
            <a:ext cx="635433" cy="4860116"/>
          </a:xfrm>
          <a:prstGeom prst="rect">
            <a:avLst/>
          </a:prstGeom>
          <a:solidFill>
            <a:schemeClr val="accent4">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04675" y="3422708"/>
            <a:ext cx="8858775" cy="1493241"/>
          </a:xfrm>
          <a:prstGeom prst="rect">
            <a:avLst/>
          </a:prstGeom>
          <a:solidFill>
            <a:schemeClr val="accent6">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文字方塊 70"/>
          <p:cNvSpPr txBox="1"/>
          <p:nvPr/>
        </p:nvSpPr>
        <p:spPr>
          <a:xfrm>
            <a:off x="4869024" y="2983804"/>
            <a:ext cx="362600" cy="461665"/>
          </a:xfrm>
          <a:prstGeom prst="rect">
            <a:avLst/>
          </a:prstGeom>
          <a:noFill/>
        </p:spPr>
        <p:txBody>
          <a:bodyPr wrap="none" rtlCol="0">
            <a:spAutoFit/>
          </a:bodyPr>
          <a:lstStyle/>
          <a:p>
            <a:r>
              <a:rPr lang="en-US" altLang="zh-TW" sz="2400" dirty="0" smtClean="0">
                <a:solidFill>
                  <a:schemeClr val="accent6"/>
                </a:solidFill>
              </a:rPr>
              <a:t>A</a:t>
            </a:r>
            <a:endParaRPr lang="zh-TW" altLang="en-US" sz="2400" dirty="0">
              <a:solidFill>
                <a:schemeClr val="accent6"/>
              </a:solidFill>
            </a:endParaRPr>
          </a:p>
        </p:txBody>
      </p:sp>
      <p:sp>
        <p:nvSpPr>
          <p:cNvPr id="72" name="文字方塊 71"/>
          <p:cNvSpPr txBox="1"/>
          <p:nvPr/>
        </p:nvSpPr>
        <p:spPr>
          <a:xfrm>
            <a:off x="9791548" y="1223010"/>
            <a:ext cx="317716" cy="461665"/>
          </a:xfrm>
          <a:prstGeom prst="rect">
            <a:avLst/>
          </a:prstGeom>
          <a:noFill/>
        </p:spPr>
        <p:txBody>
          <a:bodyPr wrap="none" rtlCol="0">
            <a:spAutoFit/>
          </a:bodyPr>
          <a:lstStyle/>
          <a:p>
            <a:r>
              <a:rPr lang="en-US" altLang="zh-TW" sz="2400" dirty="0">
                <a:solidFill>
                  <a:schemeClr val="accent4"/>
                </a:solidFill>
              </a:rPr>
              <a:t>x</a:t>
            </a:r>
            <a:endParaRPr lang="zh-TW" altLang="en-US" sz="2400" dirty="0">
              <a:solidFill>
                <a:schemeClr val="accent4"/>
              </a:solidFill>
            </a:endParaRPr>
          </a:p>
        </p:txBody>
      </p:sp>
      <p:sp>
        <p:nvSpPr>
          <p:cNvPr id="73" name="文字方塊 72"/>
          <p:cNvSpPr txBox="1"/>
          <p:nvPr/>
        </p:nvSpPr>
        <p:spPr>
          <a:xfrm>
            <a:off x="10454187" y="3526622"/>
            <a:ext cx="346570" cy="461665"/>
          </a:xfrm>
          <a:prstGeom prst="rect">
            <a:avLst/>
          </a:prstGeom>
          <a:noFill/>
        </p:spPr>
        <p:txBody>
          <a:bodyPr wrap="none" rtlCol="0">
            <a:spAutoFit/>
          </a:bodyPr>
          <a:lstStyle/>
          <a:p>
            <a:r>
              <a:rPr lang="en-US" altLang="zh-TW" sz="2400" dirty="0">
                <a:solidFill>
                  <a:srgbClr val="FF0000"/>
                </a:solidFill>
              </a:rPr>
              <a:t>b</a:t>
            </a:r>
            <a:endParaRPr lang="zh-TW" altLang="en-US" sz="2400" dirty="0">
              <a:solidFill>
                <a:srgbClr val="FF0000"/>
              </a:solidFill>
            </a:endParaRPr>
          </a:p>
        </p:txBody>
      </p:sp>
      <p:sp>
        <p:nvSpPr>
          <p:cNvPr id="74" name="矩形 73"/>
          <p:cNvSpPr/>
          <p:nvPr/>
        </p:nvSpPr>
        <p:spPr>
          <a:xfrm>
            <a:off x="10478454" y="3988287"/>
            <a:ext cx="322303" cy="398779"/>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76" name="直線單箭頭接點 75"/>
          <p:cNvCxnSpPr/>
          <p:nvPr/>
        </p:nvCxnSpPr>
        <p:spPr>
          <a:xfrm>
            <a:off x="7208673" y="2697435"/>
            <a:ext cx="0" cy="64900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7" name="矩形 76"/>
          <p:cNvSpPr/>
          <p:nvPr/>
        </p:nvSpPr>
        <p:spPr>
          <a:xfrm>
            <a:off x="5594521" y="197484"/>
            <a:ext cx="3563467" cy="249995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45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9675" y="796060"/>
            <a:ext cx="6538822" cy="5909310"/>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835096273"/>
              </p:ext>
            </p:extLst>
          </p:nvPr>
        </p:nvGraphicFramePr>
        <p:xfrm>
          <a:off x="288203" y="4510362"/>
          <a:ext cx="11903797" cy="222504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400" b="0" dirty="0" smtClean="0"/>
                        <a:t>Detritus</a:t>
                      </a:r>
                      <a:endParaRPr lang="zh-TW" altLang="en-US" sz="1400" b="0" dirty="0"/>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TW" altLang="en-US" sz="140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TW" altLang="en-US" sz="140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lang="zh-TW" altLang="en-US" sz="1400" dirty="0"/>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lnT w="12700" cmpd="sng">
                      <a:noFill/>
                    </a:lnT>
                  </a:tcPr>
                </a:tc>
                <a:tc>
                  <a:txBody>
                    <a:bodyPr/>
                    <a:lstStyle/>
                    <a:p>
                      <a:endParaRPr lang="zh-TW" altLang="en-US" sz="1400" dirty="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tcPr>
                </a:tc>
                <a:tc>
                  <a:txBody>
                    <a:bodyPr/>
                    <a:lstStyle/>
                    <a:p>
                      <a:endParaRPr lang="zh-TW" altLang="en-US" sz="140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1">
                        <a:lumMod val="40000"/>
                        <a:lumOff val="6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4">
                        <a:lumMod val="20000"/>
                        <a:lumOff val="80000"/>
                      </a:schemeClr>
                    </a:solidFill>
                  </a:tcPr>
                </a:tc>
                <a:tc>
                  <a:txBody>
                    <a:bodyPr/>
                    <a:lstStyle/>
                    <a:p>
                      <a:endParaRPr lang="zh-TW" altLang="en-US" sz="1400"/>
                    </a:p>
                  </a:txBody>
                  <a:tcPr>
                    <a:lnT w="12700" cmpd="sng">
                      <a:noFill/>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dirty="0"/>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endParaRPr lang="zh-TW" altLang="en-US" sz="1400" dirty="0"/>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strike="sngStrike"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sng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t>DOU</a:t>
                      </a:r>
                      <a:endParaRPr lang="zh-TW" altLang="en-US" sz="1400" dirty="0"/>
                    </a:p>
                  </a:txBody>
                  <a:tcPr/>
                </a:tc>
                <a:tc>
                  <a:txBody>
                    <a:bodyPr/>
                    <a:lstStyle/>
                    <a:p>
                      <a:pPr algn="ctr"/>
                      <a:endParaRPr lang="zh-TW" altLang="en-US" sz="1400" dirty="0"/>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781029846"/>
              </p:ext>
            </p:extLst>
          </p:nvPr>
        </p:nvGraphicFramePr>
        <p:xfrm>
          <a:off x="288203" y="1085126"/>
          <a:ext cx="11903797" cy="296672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400" dirty="0" smtClean="0"/>
                        <a:t>NOR_T004</a:t>
                      </a:r>
                      <a:endParaRPr lang="zh-TW" altLang="en-US" sz="1400" dirty="0"/>
                    </a:p>
                  </a:txBody>
                  <a:tcPr>
                    <a:solidFill>
                      <a:schemeClr val="accent1">
                        <a:lumMod val="40000"/>
                        <a:lumOff val="60000"/>
                      </a:schemeClr>
                    </a:solidFill>
                  </a:tcPr>
                </a:tc>
                <a:tc>
                  <a:txBody>
                    <a:bodyPr/>
                    <a:lstStyle/>
                    <a:p>
                      <a:r>
                        <a:rPr lang="en-US" altLang="zh-TW" sz="1400" dirty="0" smtClean="0"/>
                        <a:t>OR1_1096</a:t>
                      </a:r>
                      <a:endParaRPr lang="zh-TW" altLang="en-US" sz="1400" dirty="0"/>
                    </a:p>
                  </a:txBody>
                  <a:tcPr>
                    <a:solidFill>
                      <a:schemeClr val="accent1">
                        <a:lumMod val="40000"/>
                        <a:lumOff val="60000"/>
                      </a:schemeClr>
                    </a:solidFill>
                  </a:tcPr>
                </a:tc>
                <a:tc>
                  <a:txBody>
                    <a:bodyPr/>
                    <a:lstStyle/>
                    <a:p>
                      <a:r>
                        <a:rPr lang="en-US" altLang="zh-TW" sz="1400" dirty="0" smtClean="0"/>
                        <a:t>OR1_1099</a:t>
                      </a:r>
                      <a:endParaRPr lang="zh-TW" altLang="en-US" sz="1400" dirty="0"/>
                    </a:p>
                  </a:txBody>
                  <a:tcPr>
                    <a:solidFill>
                      <a:schemeClr val="accent4">
                        <a:lumMod val="20000"/>
                        <a:lumOff val="80000"/>
                      </a:schemeClr>
                    </a:solidFill>
                  </a:tcPr>
                </a:tc>
                <a:tc>
                  <a:txBody>
                    <a:bodyPr/>
                    <a:lstStyle/>
                    <a:p>
                      <a:r>
                        <a:rPr lang="en-US" altLang="zh-TW" sz="1400" dirty="0" smtClean="0"/>
                        <a:t>OR1_1102</a:t>
                      </a:r>
                      <a:endParaRPr lang="zh-TW" altLang="en-US" sz="1400" dirty="0"/>
                    </a:p>
                  </a:txBody>
                  <a:tcPr>
                    <a:solidFill>
                      <a:schemeClr val="accent4">
                        <a:lumMod val="20000"/>
                        <a:lumOff val="80000"/>
                      </a:schemeClr>
                    </a:solidFill>
                  </a:tcPr>
                </a:tc>
                <a:tc>
                  <a:txBody>
                    <a:bodyPr/>
                    <a:lstStyle/>
                    <a:p>
                      <a:r>
                        <a:rPr lang="en-US" altLang="zh-TW" sz="1400" dirty="0" smtClean="0"/>
                        <a:t>OR1_1114</a:t>
                      </a:r>
                      <a:endParaRPr lang="zh-TW" altLang="en-US" sz="1400" dirty="0"/>
                    </a:p>
                  </a:txBody>
                  <a:tcPr/>
                </a:tc>
                <a:tc>
                  <a:txBody>
                    <a:bodyPr/>
                    <a:lstStyle/>
                    <a:p>
                      <a:r>
                        <a:rPr lang="en-US" altLang="zh-TW" sz="1400" dirty="0" smtClean="0"/>
                        <a:t>OR1_1126</a:t>
                      </a:r>
                      <a:endParaRPr lang="zh-TW" altLang="en-US" sz="1400" dirty="0"/>
                    </a:p>
                  </a:txBody>
                  <a:tcPr>
                    <a:solidFill>
                      <a:schemeClr val="accent1">
                        <a:lumMod val="40000"/>
                        <a:lumOff val="60000"/>
                      </a:schemeClr>
                    </a:solidFill>
                  </a:tcPr>
                </a:tc>
                <a:tc>
                  <a:txBody>
                    <a:bodyPr/>
                    <a:lstStyle/>
                    <a:p>
                      <a:r>
                        <a:rPr lang="en-US" altLang="zh-TW" sz="1400" dirty="0" smtClean="0"/>
                        <a:t>OR1_1128</a:t>
                      </a:r>
                      <a:endParaRPr lang="zh-TW" altLang="en-US" sz="1400" dirty="0"/>
                    </a:p>
                  </a:txBody>
                  <a:tcPr>
                    <a:solidFill>
                      <a:schemeClr val="accent4">
                        <a:lumMod val="20000"/>
                        <a:lumOff val="80000"/>
                      </a:schemeClr>
                    </a:solidFill>
                  </a:tcPr>
                </a:tc>
                <a:tc>
                  <a:txBody>
                    <a:bodyPr/>
                    <a:lstStyle/>
                    <a:p>
                      <a:r>
                        <a:rPr lang="en-US" altLang="zh-TW" sz="1400" dirty="0" smtClean="0"/>
                        <a:t>OR1_1151</a:t>
                      </a:r>
                      <a:endParaRPr lang="zh-TW" altLang="en-US" sz="1400" dirty="0"/>
                    </a:p>
                  </a:txBody>
                  <a:tcPr>
                    <a:solidFill>
                      <a:schemeClr val="accent1">
                        <a:lumMod val="40000"/>
                        <a:lumOff val="60000"/>
                      </a:schemeClr>
                    </a:solidFill>
                  </a:tcPr>
                </a:tc>
                <a:tc>
                  <a:txBody>
                    <a:bodyPr/>
                    <a:lstStyle/>
                    <a:p>
                      <a:r>
                        <a:rPr lang="en-US" altLang="zh-TW" sz="1400" dirty="0" smtClean="0"/>
                        <a:t>OR1_1190</a:t>
                      </a:r>
                      <a:endParaRPr lang="zh-TW" altLang="en-US" sz="1400" dirty="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OR1_1219</a:t>
                      </a:r>
                      <a:endParaRPr lang="zh-TW" altLang="en-US" sz="1400" dirty="0" smtClean="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OR1_1242</a:t>
                      </a:r>
                      <a:endParaRPr lang="zh-TW" altLang="en-US" sz="1400" dirty="0" smtClean="0"/>
                    </a:p>
                  </a:txBody>
                  <a:tcP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t>Date</a:t>
                      </a:r>
                      <a:endParaRPr lang="zh-TW" altLang="en-US" sz="1400" dirty="0"/>
                    </a:p>
                  </a:txBody>
                  <a:tcPr/>
                </a:tc>
                <a:tc>
                  <a:txBody>
                    <a:bodyPr/>
                    <a:lstStyle/>
                    <a:p>
                      <a:pPr algn="ctr"/>
                      <a:r>
                        <a:rPr lang="en-US" altLang="zh-TW" sz="1400" b="0" i="0" kern="1200" dirty="0" smtClean="0">
                          <a:solidFill>
                            <a:schemeClr val="tx1"/>
                          </a:solidFill>
                          <a:effectLst/>
                          <a:latin typeface="+mn-lt"/>
                          <a:ea typeface="+mn-ea"/>
                          <a:cs typeface="+mn-cs"/>
                        </a:rPr>
                        <a:t>2020/11</a:t>
                      </a:r>
                      <a:endParaRPr lang="zh-TW" altLang="en-US" sz="1400" dirty="0"/>
                    </a:p>
                  </a:txBody>
                  <a:tcPr>
                    <a:solidFill>
                      <a:schemeClr val="accent1">
                        <a:lumMod val="40000"/>
                        <a:lumOff val="60000"/>
                      </a:schemeClr>
                    </a:solidFill>
                  </a:tcPr>
                </a:tc>
                <a:tc>
                  <a:txBody>
                    <a:bodyPr/>
                    <a:lstStyle/>
                    <a:p>
                      <a:pPr algn="ctr"/>
                      <a:r>
                        <a:rPr lang="en-US" altLang="zh-TW" sz="1400" dirty="0" smtClean="0"/>
                        <a:t>2014/11</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2015/03</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2015/08</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2015/11</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2016/02</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2018/03-4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2019/03-4</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t>Detritus</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t>√</a:t>
                      </a:r>
                    </a:p>
                  </a:txBody>
                  <a:tcPr>
                    <a:solidFill>
                      <a:schemeClr val="accent1">
                        <a:lumMod val="40000"/>
                        <a:lumOff val="60000"/>
                      </a:schemeClr>
                    </a:solidFill>
                  </a:tcPr>
                </a:tc>
                <a:tc>
                  <a:txBody>
                    <a:bodyPr/>
                    <a:lstStyle/>
                    <a:p>
                      <a:pPr algn="ctr"/>
                      <a:r>
                        <a:rPr lang="zh-TW" altLang="en-US" sz="1400" dirty="0" smtClean="0"/>
                        <a:t>√</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4">
                        <a:lumMod val="20000"/>
                        <a:lumOff val="8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dirty="0"/>
                    </a:p>
                  </a:txBody>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4">
                        <a:lumMod val="20000"/>
                        <a:lumOff val="8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1">
                        <a:lumMod val="40000"/>
                        <a:lumOff val="60000"/>
                      </a:schemeClr>
                    </a:solidFill>
                  </a:tcPr>
                </a:tc>
                <a:tc>
                  <a:txBody>
                    <a:bodyPr/>
                    <a:lstStyle/>
                    <a:p>
                      <a:endParaRPr lang="zh-TW" altLang="en-US" sz="1400"/>
                    </a:p>
                  </a:txBody>
                  <a:tcPr>
                    <a:solidFill>
                      <a:schemeClr val="accent4">
                        <a:lumMod val="20000"/>
                        <a:lumOff val="80000"/>
                      </a:schemeClr>
                    </a:solidFill>
                  </a:tcPr>
                </a:tc>
                <a:tc>
                  <a:txBody>
                    <a:bodyPr/>
                    <a:lstStyle/>
                    <a:p>
                      <a:endParaRPr lang="zh-TW" altLang="en-US" sz="1400"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sz="1400" dirty="0"/>
                    </a:p>
                  </a:txBody>
                  <a:tcPr>
                    <a:solidFill>
                      <a:schemeClr val="accent1">
                        <a:lumMod val="40000"/>
                        <a:lumOff val="60000"/>
                      </a:schemeClr>
                    </a:solidFill>
                  </a:tcPr>
                </a:tc>
                <a:tc>
                  <a:txBody>
                    <a:bodyPr/>
                    <a:lstStyle/>
                    <a:p>
                      <a:endParaRPr lang="zh-TW" altLang="en-US" sz="1400" dirty="0"/>
                    </a:p>
                  </a:txBody>
                  <a:tcPr>
                    <a:solidFill>
                      <a:schemeClr val="accent4">
                        <a:lumMod val="20000"/>
                        <a:lumOff val="80000"/>
                      </a:schemeClr>
                    </a:solidFill>
                  </a:tcPr>
                </a:tc>
                <a:tc>
                  <a:txBody>
                    <a:bodyPr/>
                    <a:lstStyle/>
                    <a:p>
                      <a:endParaRPr lang="zh-TW" altLang="en-US" sz="1400" dirty="0"/>
                    </a:p>
                  </a:txBody>
                  <a:tcPr>
                    <a:solidFill>
                      <a:schemeClr val="accent4">
                        <a:lumMod val="20000"/>
                        <a:lumOff val="80000"/>
                      </a:schemeClr>
                    </a:solidFill>
                  </a:tcPr>
                </a:tc>
                <a:tc>
                  <a:txBody>
                    <a:bodyPr/>
                    <a:lstStyle/>
                    <a:p>
                      <a:endParaRPr lang="zh-TW" altLang="en-US" sz="1400" dirty="0"/>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pPr algn="ctr"/>
                      <a:endParaRPr lang="zh-TW" altLang="en-US" sz="1400" dirty="0"/>
                    </a:p>
                  </a:txBody>
                  <a:tcPr>
                    <a:solidFill>
                      <a:schemeClr val="accent1">
                        <a:lumMod val="40000"/>
                        <a:lumOff val="60000"/>
                      </a:schemeClr>
                    </a:solidFill>
                  </a:tcPr>
                </a:tc>
                <a:tc>
                  <a:txBody>
                    <a:bodyPr/>
                    <a:lstStyle/>
                    <a:p>
                      <a:pPr algn="ctr"/>
                      <a:r>
                        <a:rPr lang="zh-TW" altLang="en-US" sz="1400" dirty="0" smtClean="0"/>
                        <a:t>√</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effectLst/>
                          <a:uLnTx/>
                          <a:uFillTx/>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r>
                        <a:rPr lang="zh-TW" altLang="en-US" sz="1400" dirty="0" smtClean="0"/>
                        <a:t>√</a:t>
                      </a:r>
                      <a:endParaRPr lang="zh-TW" altLang="en-US" sz="1400" dirty="0"/>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t>DOU</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t>√</a:t>
                      </a:r>
                    </a:p>
                  </a:txBody>
                  <a:tcPr>
                    <a:solidFill>
                      <a:schemeClr val="accent1">
                        <a:lumMod val="40000"/>
                        <a:lumOff val="60000"/>
                      </a:schemeClr>
                    </a:solidFill>
                  </a:tcPr>
                </a:tc>
                <a:tc>
                  <a:txBody>
                    <a:bodyPr/>
                    <a:lstStyle/>
                    <a:p>
                      <a:pPr algn="ct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861973671"/>
                  </a:ext>
                </a:extLst>
              </a:tr>
            </a:tbl>
          </a:graphicData>
        </a:graphic>
      </p:graphicFrame>
      <p:sp>
        <p:nvSpPr>
          <p:cNvPr id="7" name="文字方塊 6"/>
          <p:cNvSpPr txBox="1"/>
          <p:nvPr/>
        </p:nvSpPr>
        <p:spPr>
          <a:xfrm>
            <a:off x="8844527" y="419777"/>
            <a:ext cx="922047" cy="369332"/>
          </a:xfrm>
          <a:prstGeom prst="rect">
            <a:avLst/>
          </a:prstGeom>
          <a:noFill/>
        </p:spPr>
        <p:txBody>
          <a:bodyPr wrap="none" rtlCol="0">
            <a:spAutoFit/>
          </a:bodyPr>
          <a:lstStyle/>
          <a:p>
            <a:r>
              <a:rPr lang="en-US" altLang="zh-TW" dirty="0" smtClean="0">
                <a:solidFill>
                  <a:schemeClr val="accent1">
                    <a:lumMod val="60000"/>
                    <a:lumOff val="40000"/>
                  </a:schemeClr>
                </a:solidFill>
              </a:rPr>
              <a:t>autumn</a:t>
            </a:r>
            <a:endParaRPr lang="zh-TW" altLang="en-US" dirty="0">
              <a:solidFill>
                <a:schemeClr val="accent1">
                  <a:lumMod val="60000"/>
                  <a:lumOff val="40000"/>
                </a:schemeClr>
              </a:solidFill>
            </a:endParaRPr>
          </a:p>
        </p:txBody>
      </p:sp>
      <p:sp>
        <p:nvSpPr>
          <p:cNvPr id="8" name="文字方塊 7"/>
          <p:cNvSpPr txBox="1"/>
          <p:nvPr/>
        </p:nvSpPr>
        <p:spPr>
          <a:xfrm>
            <a:off x="9865966" y="419777"/>
            <a:ext cx="760144" cy="369332"/>
          </a:xfrm>
          <a:prstGeom prst="rect">
            <a:avLst/>
          </a:prstGeom>
          <a:noFill/>
        </p:spPr>
        <p:txBody>
          <a:bodyPr wrap="none" rtlCol="0">
            <a:spAutoFit/>
          </a:bodyPr>
          <a:lstStyle/>
          <a:p>
            <a:r>
              <a:rPr lang="en-US" altLang="zh-TW" dirty="0" smtClean="0">
                <a:solidFill>
                  <a:schemeClr val="accent4">
                    <a:lumMod val="60000"/>
                    <a:lumOff val="40000"/>
                  </a:schemeClr>
                </a:solidFill>
              </a:rPr>
              <a:t>spring</a:t>
            </a:r>
            <a:endParaRPr lang="zh-TW" altLang="en-US" dirty="0">
              <a:solidFill>
                <a:schemeClr val="accent4">
                  <a:lumMod val="60000"/>
                  <a:lumOff val="40000"/>
                </a:schemeClr>
              </a:solidFill>
            </a:endParaRPr>
          </a:p>
        </p:txBody>
      </p:sp>
      <p:sp>
        <p:nvSpPr>
          <p:cNvPr id="9" name="文字方塊 8"/>
          <p:cNvSpPr txBox="1"/>
          <p:nvPr/>
        </p:nvSpPr>
        <p:spPr>
          <a:xfrm>
            <a:off x="10802457" y="419777"/>
            <a:ext cx="1220212" cy="369332"/>
          </a:xfrm>
          <a:prstGeom prst="rect">
            <a:avLst/>
          </a:prstGeom>
          <a:noFill/>
        </p:spPr>
        <p:txBody>
          <a:bodyPr wrap="square" rtlCol="0">
            <a:spAutoFit/>
          </a:bodyPr>
          <a:lstStyle/>
          <a:p>
            <a:r>
              <a:rPr lang="en-US" altLang="zh-TW" dirty="0" smtClean="0">
                <a:solidFill>
                  <a:schemeClr val="bg2">
                    <a:lumMod val="50000"/>
                  </a:schemeClr>
                </a:solidFill>
              </a:rPr>
              <a:t>summer</a:t>
            </a:r>
            <a:endParaRPr lang="zh-TW" altLang="en-US" dirty="0">
              <a:solidFill>
                <a:schemeClr val="bg2">
                  <a:lumMod val="50000"/>
                </a:schemeClr>
              </a:solidFill>
            </a:endParaRPr>
          </a:p>
        </p:txBody>
      </p:sp>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5" name="文字方塊 4"/>
          <p:cNvSpPr txBox="1"/>
          <p:nvPr/>
        </p:nvSpPr>
        <p:spPr>
          <a:xfrm>
            <a:off x="288203" y="4137944"/>
            <a:ext cx="553357" cy="369332"/>
          </a:xfrm>
          <a:prstGeom prst="rect">
            <a:avLst/>
          </a:prstGeom>
          <a:noFill/>
        </p:spPr>
        <p:txBody>
          <a:bodyPr wrap="none" rtlCol="0">
            <a:spAutoFit/>
          </a:bodyPr>
          <a:lstStyle/>
          <a:p>
            <a:r>
              <a:rPr lang="en-US" altLang="zh-TW" dirty="0" smtClean="0"/>
              <a:t>GS1</a:t>
            </a:r>
            <a:endParaRPr lang="zh-TW" altLang="en-US" dirty="0"/>
          </a:p>
        </p:txBody>
      </p:sp>
      <p:sp>
        <p:nvSpPr>
          <p:cNvPr id="11" name="文字方塊 10"/>
          <p:cNvSpPr txBox="1"/>
          <p:nvPr/>
        </p:nvSpPr>
        <p:spPr>
          <a:xfrm>
            <a:off x="288203" y="752452"/>
            <a:ext cx="570990" cy="369332"/>
          </a:xfrm>
          <a:prstGeom prst="rect">
            <a:avLst/>
          </a:prstGeom>
          <a:noFill/>
        </p:spPr>
        <p:txBody>
          <a:bodyPr wrap="none" rtlCol="0">
            <a:spAutoFit/>
          </a:bodyPr>
          <a:lstStyle/>
          <a:p>
            <a:r>
              <a:rPr lang="en-US" altLang="zh-TW" dirty="0" smtClean="0"/>
              <a:t>GC1</a:t>
            </a:r>
            <a:endParaRPr lang="zh-TW" altLang="en-US" dirty="0"/>
          </a:p>
        </p:txBody>
      </p:sp>
    </p:spTree>
    <p:extLst>
      <p:ext uri="{BB962C8B-B14F-4D97-AF65-F5344CB8AC3E}">
        <p14:creationId xmlns:p14="http://schemas.microsoft.com/office/powerpoint/2010/main" val="310756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1241" t="5697" r="887" b="1821"/>
          <a:stretch/>
        </p:blipFill>
        <p:spPr>
          <a:xfrm>
            <a:off x="320752" y="915281"/>
            <a:ext cx="5513120" cy="2930343"/>
          </a:xfrm>
          <a:prstGeom prst="rect">
            <a:avLst/>
          </a:prstGeom>
        </p:spPr>
      </p:pic>
      <p:sp>
        <p:nvSpPr>
          <p:cNvPr id="5" name="文字方塊 4"/>
          <p:cNvSpPr txBox="1"/>
          <p:nvPr/>
        </p:nvSpPr>
        <p:spPr>
          <a:xfrm>
            <a:off x="320752" y="3971796"/>
            <a:ext cx="4568076" cy="2031325"/>
          </a:xfrm>
          <a:prstGeom prst="rect">
            <a:avLst/>
          </a:prstGeom>
          <a:noFill/>
        </p:spPr>
        <p:txBody>
          <a:bodyPr wrap="square" rtlCol="0">
            <a:spAutoFit/>
          </a:bodyPr>
          <a:lstStyle/>
          <a:p>
            <a:r>
              <a:rPr lang="en-US" altLang="zh-TW" dirty="0" smtClean="0"/>
              <a:t>Steps to calculate detritus OC:</a:t>
            </a:r>
            <a:endParaRPr lang="en-US" altLang="zh-TW" dirty="0" smtClean="0"/>
          </a:p>
          <a:p>
            <a:pPr marL="342900" indent="-342900">
              <a:buFont typeface="+mj-lt"/>
              <a:buAutoNum type="arabicPeriod"/>
            </a:pPr>
            <a:r>
              <a:rPr lang="en-US" altLang="zh-TW" dirty="0" smtClean="0"/>
              <a:t>Calculate volume</a:t>
            </a:r>
            <a:r>
              <a:rPr lang="zh-TW" altLang="en-US" dirty="0" smtClean="0"/>
              <a:t> </a:t>
            </a:r>
            <a:r>
              <a:rPr lang="en-US" altLang="zh-TW" dirty="0" smtClean="0"/>
              <a:t>(core area * 10cm)</a:t>
            </a:r>
          </a:p>
          <a:p>
            <a:pPr marL="342900" indent="-342900">
              <a:buFont typeface="+mj-lt"/>
              <a:buAutoNum type="arabicPeriod"/>
            </a:pPr>
            <a:r>
              <a:rPr lang="en-US" altLang="zh-TW" dirty="0" smtClean="0"/>
              <a:t>Volume*density*TOC(%) -&gt; </a:t>
            </a:r>
            <a:r>
              <a:rPr lang="en-US" altLang="zh-TW" dirty="0" err="1" smtClean="0"/>
              <a:t>mgC</a:t>
            </a:r>
            <a:r>
              <a:rPr lang="en-US" altLang="zh-TW" dirty="0" smtClean="0"/>
              <a:t>/m2</a:t>
            </a:r>
          </a:p>
          <a:p>
            <a:pPr marL="342900" indent="-342900">
              <a:buFont typeface="+mj-lt"/>
              <a:buAutoNum type="arabicPeriod"/>
            </a:pPr>
            <a:r>
              <a:rPr lang="en-US" altLang="zh-TW" dirty="0" smtClean="0"/>
              <a:t>Section types (2):</a:t>
            </a:r>
          </a:p>
          <a:p>
            <a:pPr marL="800100" lvl="1" indent="-342900">
              <a:buFont typeface="Arial" panose="020B0604020202020204" pitchFamily="34" charset="0"/>
              <a:buChar char="•"/>
            </a:pPr>
            <a:r>
              <a:rPr lang="en-US" altLang="zh-TW" dirty="0" smtClean="0"/>
              <a:t>0-1 cm only -&gt; *10</a:t>
            </a:r>
          </a:p>
          <a:p>
            <a:pPr marL="800100" lvl="1" indent="-342900">
              <a:buFont typeface="Arial" panose="020B0604020202020204" pitchFamily="34" charset="0"/>
              <a:buChar char="•"/>
            </a:pPr>
            <a:r>
              <a:rPr lang="en-US" altLang="zh-TW" dirty="0" smtClean="0"/>
              <a:t>(0-1)+(1-2)+(2-3)+(3-4)+(4-5)+5*(9-10)</a:t>
            </a:r>
          </a:p>
          <a:p>
            <a:pPr marL="342900" indent="-342900">
              <a:buFont typeface="+mj-lt"/>
              <a:buAutoNum type="arabicPeriod"/>
            </a:pPr>
            <a:r>
              <a:rPr lang="en-US" altLang="zh-TW" dirty="0" smtClean="0"/>
              <a:t>Define </a:t>
            </a:r>
            <a:r>
              <a:rPr lang="en-US" altLang="zh-TW" dirty="0" smtClean="0"/>
              <a:t>season</a:t>
            </a:r>
            <a:endParaRPr lang="en-US" altLang="zh-TW" dirty="0" smtClean="0"/>
          </a:p>
        </p:txBody>
      </p:sp>
      <p:sp>
        <p:nvSpPr>
          <p:cNvPr id="10" name="文字方塊 9"/>
          <p:cNvSpPr txBox="1"/>
          <p:nvPr/>
        </p:nvSpPr>
        <p:spPr>
          <a:xfrm>
            <a:off x="201880" y="265889"/>
            <a:ext cx="2132250" cy="523220"/>
          </a:xfrm>
          <a:prstGeom prst="rect">
            <a:avLst/>
          </a:prstGeom>
          <a:noFill/>
        </p:spPr>
        <p:txBody>
          <a:bodyPr wrap="none" rtlCol="0">
            <a:spAutoFit/>
          </a:bodyPr>
          <a:lstStyle/>
          <a:p>
            <a:r>
              <a:rPr lang="en-US" altLang="zh-TW" sz="2800" dirty="0" smtClean="0"/>
              <a:t>GC1</a:t>
            </a:r>
            <a:r>
              <a:rPr lang="zh-TW" altLang="en-US" sz="2800" dirty="0" smtClean="0"/>
              <a:t> </a:t>
            </a:r>
            <a:r>
              <a:rPr lang="en-US" altLang="zh-TW" sz="2800" dirty="0" smtClean="0"/>
              <a:t>(revised)</a:t>
            </a:r>
            <a:endParaRPr lang="zh-TW" altLang="en-US" sz="2800" dirty="0"/>
          </a:p>
        </p:txBody>
      </p:sp>
      <p:pic>
        <p:nvPicPr>
          <p:cNvPr id="11" name="圖片 10"/>
          <p:cNvPicPr>
            <a:picLocks noChangeAspect="1"/>
          </p:cNvPicPr>
          <p:nvPr/>
        </p:nvPicPr>
        <p:blipFill rotWithShape="1">
          <a:blip r:embed="rId3"/>
          <a:srcRect l="833" t="4568" r="833"/>
          <a:stretch/>
        </p:blipFill>
        <p:spPr>
          <a:xfrm>
            <a:off x="5989320" y="110609"/>
            <a:ext cx="5705856" cy="3114849"/>
          </a:xfrm>
          <a:prstGeom prst="rect">
            <a:avLst/>
          </a:prstGeom>
        </p:spPr>
      </p:pic>
      <p:sp>
        <p:nvSpPr>
          <p:cNvPr id="4" name="矩形 3"/>
          <p:cNvSpPr/>
          <p:nvPr/>
        </p:nvSpPr>
        <p:spPr>
          <a:xfrm>
            <a:off x="6071616" y="3368191"/>
            <a:ext cx="3778599" cy="646331"/>
          </a:xfrm>
          <a:prstGeom prst="rect">
            <a:avLst/>
          </a:prstGeom>
        </p:spPr>
        <p:txBody>
          <a:bodyPr wrap="none">
            <a:spAutoFit/>
          </a:bodyPr>
          <a:lstStyle/>
          <a:p>
            <a:r>
              <a:rPr lang="en-US" altLang="zh-TW" dirty="0"/>
              <a:t>Steps to calculate </a:t>
            </a:r>
            <a:r>
              <a:rPr lang="en-US" altLang="zh-TW" dirty="0" err="1" smtClean="0"/>
              <a:t>bactieria</a:t>
            </a:r>
            <a:r>
              <a:rPr lang="en-US" altLang="zh-TW" dirty="0" smtClean="0"/>
              <a:t> :</a:t>
            </a:r>
            <a:endParaRPr lang="en-US" altLang="zh-TW" dirty="0"/>
          </a:p>
          <a:p>
            <a:pPr marL="457200" indent="-457200">
              <a:buFont typeface="+mj-lt"/>
              <a:buAutoNum type="arabicPeriod"/>
            </a:pPr>
            <a:r>
              <a:rPr lang="zh-TW" altLang="en-US" dirty="0" smtClean="0"/>
              <a:t>#</a:t>
            </a:r>
            <a:r>
              <a:rPr lang="zh-TW" altLang="en-US" dirty="0"/>
              <a:t>bac/ml(cm3)*(10)cm-</a:t>
            </a:r>
            <a:r>
              <a:rPr lang="zh-TW" altLang="en-US" dirty="0" smtClean="0"/>
              <a:t>&gt; </a:t>
            </a:r>
            <a:r>
              <a:rPr lang="en-US" altLang="zh-TW" dirty="0" err="1" smtClean="0"/>
              <a:t>mgC</a:t>
            </a:r>
            <a:r>
              <a:rPr lang="en-US" altLang="zh-TW" dirty="0" smtClean="0"/>
              <a:t>/</a:t>
            </a:r>
            <a:r>
              <a:rPr lang="zh-TW" altLang="en-US" dirty="0" smtClean="0"/>
              <a:t>m2</a:t>
            </a:r>
            <a:endParaRPr lang="zh-TW" altLang="en-US" dirty="0"/>
          </a:p>
        </p:txBody>
      </p:sp>
      <mc:AlternateContent xmlns:mc="http://schemas.openxmlformats.org/markup-compatibility/2006">
        <mc:Choice xmlns:a14="http://schemas.microsoft.com/office/drawing/2010/main" Requires="a14">
          <p:graphicFrame>
            <p:nvGraphicFramePr>
              <p:cNvPr id="12" name="表格 11"/>
              <p:cNvGraphicFramePr>
                <a:graphicFrameLocks noGrp="1"/>
              </p:cNvGraphicFramePr>
              <p:nvPr>
                <p:extLst>
                  <p:ext uri="{D42A27DB-BD31-4B8C-83A1-F6EECF244321}">
                    <p14:modId xmlns:p14="http://schemas.microsoft.com/office/powerpoint/2010/main" val="2535257703"/>
                  </p:ext>
                </p:extLst>
              </p:nvPr>
            </p:nvGraphicFramePr>
            <p:xfrm>
              <a:off x="6506972" y="4739579"/>
              <a:ext cx="4811687" cy="1981200"/>
            </p:xfrm>
            <a:graphic>
              <a:graphicData uri="http://schemas.openxmlformats.org/drawingml/2006/table">
                <a:tbl>
                  <a:tblPr firstRow="1" bandRow="1">
                    <a:tableStyleId>{073A0DAA-6AF3-43AB-8588-CEC1D06C72B9}</a:tableStyleId>
                  </a:tblPr>
                  <a:tblGrid>
                    <a:gridCol w="1865384">
                      <a:extLst>
                        <a:ext uri="{9D8B030D-6E8A-4147-A177-3AD203B41FA5}">
                          <a16:colId xmlns:a16="http://schemas.microsoft.com/office/drawing/2014/main" val="2956442999"/>
                        </a:ext>
                      </a:extLst>
                    </a:gridCol>
                    <a:gridCol w="2946303">
                      <a:extLst>
                        <a:ext uri="{9D8B030D-6E8A-4147-A177-3AD203B41FA5}">
                          <a16:colId xmlns:a16="http://schemas.microsoft.com/office/drawing/2014/main" val="3816270655"/>
                        </a:ext>
                      </a:extLst>
                    </a:gridCol>
                  </a:tblGrid>
                  <a:tr h="27192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27192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350270</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104003.4</a:t>
                          </a:r>
                          <a:endParaRPr lang="zh-TW" altLang="en-US" sz="2000" dirty="0"/>
                        </a:p>
                      </a:txBody>
                      <a:tcPr anchor="ctr"/>
                    </a:tc>
                    <a:extLst>
                      <a:ext uri="{0D108BD9-81ED-4DB2-BD59-A6C34878D82A}">
                        <a16:rowId xmlns:a16="http://schemas.microsoft.com/office/drawing/2014/main" val="2456497944"/>
                      </a:ext>
                    </a:extLst>
                  </a:tr>
                  <a:tr h="27192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65.31</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12.74</a:t>
                          </a:r>
                          <a:endParaRPr lang="zh-TW" altLang="en-US" sz="2000" dirty="0"/>
                        </a:p>
                      </a:txBody>
                      <a:tcPr anchor="ctr"/>
                    </a:tc>
                    <a:extLst>
                      <a:ext uri="{0D108BD9-81ED-4DB2-BD59-A6C34878D82A}">
                        <a16:rowId xmlns:a16="http://schemas.microsoft.com/office/drawing/2014/main" val="2306985949"/>
                      </a:ext>
                    </a:extLst>
                  </a:tr>
                  <a:tr h="27192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0.63</a:t>
                          </a:r>
                          <a:endParaRPr lang="zh-TW" altLang="en-US" sz="2000" dirty="0" smtClean="0"/>
                        </a:p>
                      </a:txBody>
                      <a:tcPr anchor="ctr"/>
                    </a:tc>
                    <a:extLst>
                      <a:ext uri="{0D108BD9-81ED-4DB2-BD59-A6C34878D82A}">
                        <a16:rowId xmlns:a16="http://schemas.microsoft.com/office/drawing/2014/main" val="3741266617"/>
                      </a:ext>
                    </a:extLst>
                  </a:tr>
                  <a:tr h="271920">
                    <a:tc>
                      <a:txBody>
                        <a:bodyPr/>
                        <a:lstStyle/>
                        <a:p>
                          <a:pPr algn="l"/>
                          <a:r>
                            <a:rPr lang="en-US" altLang="zh-TW" sz="2000" dirty="0" err="1" smtClean="0"/>
                            <a:t>Macrofauna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3.65</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7.70</a:t>
                          </a:r>
                        </a:p>
                      </a:txBody>
                      <a:tcPr anchor="ctr"/>
                    </a:tc>
                    <a:extLst>
                      <a:ext uri="{0D108BD9-81ED-4DB2-BD59-A6C34878D82A}">
                        <a16:rowId xmlns:a16="http://schemas.microsoft.com/office/drawing/2014/main" val="1523799684"/>
                      </a:ext>
                    </a:extLst>
                  </a:tr>
                </a:tbl>
              </a:graphicData>
            </a:graphic>
          </p:graphicFrame>
        </mc:Choice>
        <mc:Fallback>
          <p:graphicFrame>
            <p:nvGraphicFramePr>
              <p:cNvPr id="12" name="表格 11"/>
              <p:cNvGraphicFramePr>
                <a:graphicFrameLocks noGrp="1"/>
              </p:cNvGraphicFramePr>
              <p:nvPr>
                <p:extLst>
                  <p:ext uri="{D42A27DB-BD31-4B8C-83A1-F6EECF244321}">
                    <p14:modId xmlns:p14="http://schemas.microsoft.com/office/powerpoint/2010/main" val="2535257703"/>
                  </p:ext>
                </p:extLst>
              </p:nvPr>
            </p:nvGraphicFramePr>
            <p:xfrm>
              <a:off x="6506972" y="4739579"/>
              <a:ext cx="4811687" cy="1981200"/>
            </p:xfrm>
            <a:graphic>
              <a:graphicData uri="http://schemas.openxmlformats.org/drawingml/2006/table">
                <a:tbl>
                  <a:tblPr firstRow="1" bandRow="1">
                    <a:tableStyleId>{073A0DAA-6AF3-43AB-8588-CEC1D06C72B9}</a:tableStyleId>
                  </a:tblPr>
                  <a:tblGrid>
                    <a:gridCol w="1865384">
                      <a:extLst>
                        <a:ext uri="{9D8B030D-6E8A-4147-A177-3AD203B41FA5}">
                          <a16:colId xmlns:a16="http://schemas.microsoft.com/office/drawing/2014/main" val="2956442999"/>
                        </a:ext>
                      </a:extLst>
                    </a:gridCol>
                    <a:gridCol w="2946303">
                      <a:extLst>
                        <a:ext uri="{9D8B030D-6E8A-4147-A177-3AD203B41FA5}">
                          <a16:colId xmlns:a16="http://schemas.microsoft.com/office/drawing/2014/main" val="3816270655"/>
                        </a:ext>
                      </a:extLst>
                    </a:gridCol>
                  </a:tblGrid>
                  <a:tr h="39624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96240">
                    <a:tc>
                      <a:txBody>
                        <a:bodyPr/>
                        <a:lstStyle/>
                        <a:p>
                          <a:pPr algn="l"/>
                          <a:r>
                            <a:rPr lang="en-US" altLang="zh-TW" sz="2000" dirty="0" smtClean="0"/>
                            <a:t>Detritus</a:t>
                          </a:r>
                          <a:endParaRPr lang="zh-TW" altLang="en-US" sz="2000" dirty="0"/>
                        </a:p>
                      </a:txBody>
                      <a:tcPr anchor="ctr"/>
                    </a:tc>
                    <a:tc>
                      <a:txBody>
                        <a:bodyPr/>
                        <a:lstStyle/>
                        <a:p>
                          <a:endParaRPr lang="zh-TW"/>
                        </a:p>
                      </a:txBody>
                      <a:tcPr anchor="ctr">
                        <a:blipFill>
                          <a:blip r:embed="rId4"/>
                          <a:stretch>
                            <a:fillRect l="-63430" t="-107692" r="-826" b="-327692"/>
                          </a:stretch>
                        </a:blipFill>
                      </a:tcPr>
                    </a:tc>
                    <a:extLst>
                      <a:ext uri="{0D108BD9-81ED-4DB2-BD59-A6C34878D82A}">
                        <a16:rowId xmlns:a16="http://schemas.microsoft.com/office/drawing/2014/main" val="2456497944"/>
                      </a:ext>
                    </a:extLst>
                  </a:tr>
                  <a:tr h="396240">
                    <a:tc>
                      <a:txBody>
                        <a:bodyPr/>
                        <a:lstStyle/>
                        <a:p>
                          <a:pPr algn="l"/>
                          <a:r>
                            <a:rPr lang="en-US" altLang="zh-TW" sz="2000" dirty="0" smtClean="0"/>
                            <a:t>Bacteria</a:t>
                          </a:r>
                          <a:endParaRPr lang="zh-TW" altLang="en-US" sz="2000" dirty="0"/>
                        </a:p>
                      </a:txBody>
                      <a:tcPr anchor="ctr"/>
                    </a:tc>
                    <a:tc>
                      <a:txBody>
                        <a:bodyPr/>
                        <a:lstStyle/>
                        <a:p>
                          <a:endParaRPr lang="zh-TW"/>
                        </a:p>
                      </a:txBody>
                      <a:tcPr anchor="ctr">
                        <a:blipFill>
                          <a:blip r:embed="rId4"/>
                          <a:stretch>
                            <a:fillRect l="-63430" t="-204545" r="-826" b="-222727"/>
                          </a:stretch>
                        </a:blipFill>
                      </a:tcPr>
                    </a:tc>
                    <a:extLst>
                      <a:ext uri="{0D108BD9-81ED-4DB2-BD59-A6C34878D82A}">
                        <a16:rowId xmlns:a16="http://schemas.microsoft.com/office/drawing/2014/main" val="2306985949"/>
                      </a:ext>
                    </a:extLst>
                  </a:tr>
                  <a:tr h="396240">
                    <a:tc>
                      <a:txBody>
                        <a:bodyPr/>
                        <a:lstStyle/>
                        <a:p>
                          <a:pPr algn="l"/>
                          <a:r>
                            <a:rPr lang="en-US" altLang="zh-TW" sz="2000" dirty="0" err="1" smtClean="0"/>
                            <a:t>Meiofauna</a:t>
                          </a:r>
                          <a:endParaRPr lang="zh-TW" altLang="en-US" sz="2000" dirty="0"/>
                        </a:p>
                      </a:txBody>
                      <a:tcPr anchor="ctr"/>
                    </a:tc>
                    <a:tc>
                      <a:txBody>
                        <a:bodyPr/>
                        <a:lstStyle/>
                        <a:p>
                          <a:endParaRPr lang="zh-TW"/>
                        </a:p>
                      </a:txBody>
                      <a:tcPr anchor="ctr">
                        <a:blipFill>
                          <a:blip r:embed="rId4"/>
                          <a:stretch>
                            <a:fillRect l="-63430" t="-309231" r="-826" b="-126154"/>
                          </a:stretch>
                        </a:blipFill>
                      </a:tcPr>
                    </a:tc>
                    <a:extLst>
                      <a:ext uri="{0D108BD9-81ED-4DB2-BD59-A6C34878D82A}">
                        <a16:rowId xmlns:a16="http://schemas.microsoft.com/office/drawing/2014/main" val="3741266617"/>
                      </a:ext>
                    </a:extLst>
                  </a:tr>
                  <a:tr h="396240">
                    <a:tc>
                      <a:txBody>
                        <a:bodyPr/>
                        <a:lstStyle/>
                        <a:p>
                          <a:pPr algn="l"/>
                          <a:r>
                            <a:rPr lang="en-US" altLang="zh-TW" sz="2000" dirty="0" err="1" smtClean="0"/>
                            <a:t>Macrofauna</a:t>
                          </a:r>
                          <a:endParaRPr lang="zh-TW" altLang="en-US" sz="2000" dirty="0"/>
                        </a:p>
                      </a:txBody>
                      <a:tcPr anchor="ctr"/>
                    </a:tc>
                    <a:tc>
                      <a:txBody>
                        <a:bodyPr/>
                        <a:lstStyle/>
                        <a:p>
                          <a:endParaRPr lang="zh-TW"/>
                        </a:p>
                      </a:txBody>
                      <a:tcPr anchor="ctr">
                        <a:blipFill>
                          <a:blip r:embed="rId4"/>
                          <a:stretch>
                            <a:fillRect l="-63430" t="-409231" r="-826" b="-26154"/>
                          </a:stretch>
                        </a:blipFill>
                      </a:tcPr>
                    </a:tc>
                    <a:extLst>
                      <a:ext uri="{0D108BD9-81ED-4DB2-BD59-A6C34878D82A}">
                        <a16:rowId xmlns:a16="http://schemas.microsoft.com/office/drawing/2014/main" val="1523799684"/>
                      </a:ext>
                    </a:extLst>
                  </a:tr>
                </a:tbl>
              </a:graphicData>
            </a:graphic>
          </p:graphicFrame>
        </mc:Fallback>
      </mc:AlternateContent>
      <p:sp>
        <p:nvSpPr>
          <p:cNvPr id="13" name="矩形 12"/>
          <p:cNvSpPr/>
          <p:nvPr/>
        </p:nvSpPr>
        <p:spPr>
          <a:xfrm>
            <a:off x="6035040" y="4370247"/>
            <a:ext cx="1731564" cy="369332"/>
          </a:xfrm>
          <a:prstGeom prst="rect">
            <a:avLst/>
          </a:prstGeom>
        </p:spPr>
        <p:txBody>
          <a:bodyPr wrap="none">
            <a:spAutoFit/>
          </a:bodyPr>
          <a:lstStyle/>
          <a:p>
            <a:r>
              <a:rPr lang="en-US" altLang="zh-TW" dirty="0" smtClean="0"/>
              <a:t>Final used stock:</a:t>
            </a:r>
            <a:endParaRPr lang="en-US" altLang="zh-TW" dirty="0"/>
          </a:p>
        </p:txBody>
      </p:sp>
    </p:spTree>
    <p:extLst>
      <p:ext uri="{BB962C8B-B14F-4D97-AF65-F5344CB8AC3E}">
        <p14:creationId xmlns:p14="http://schemas.microsoft.com/office/powerpoint/2010/main" val="3895552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201880" y="265889"/>
            <a:ext cx="758541" cy="523220"/>
          </a:xfrm>
          <a:prstGeom prst="rect">
            <a:avLst/>
          </a:prstGeom>
          <a:noFill/>
        </p:spPr>
        <p:txBody>
          <a:bodyPr wrap="none" rtlCol="0">
            <a:spAutoFit/>
          </a:bodyPr>
          <a:lstStyle/>
          <a:p>
            <a:r>
              <a:rPr lang="en-US" altLang="zh-TW" sz="2800" dirty="0" smtClean="0"/>
              <a:t>GS1</a:t>
            </a:r>
            <a:endParaRPr lang="zh-TW" altLang="en-US" sz="2800" dirty="0"/>
          </a:p>
        </p:txBody>
      </p:sp>
    </p:spTree>
    <p:extLst>
      <p:ext uri="{BB962C8B-B14F-4D97-AF65-F5344CB8AC3E}">
        <p14:creationId xmlns:p14="http://schemas.microsoft.com/office/powerpoint/2010/main" val="92187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16409</TotalTime>
  <Words>1448</Words>
  <Application>Microsoft Office PowerPoint</Application>
  <PresentationFormat>寬螢幕</PresentationFormat>
  <Paragraphs>457</Paragraphs>
  <Slides>25</Slides>
  <Notes>12</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25</vt:i4>
      </vt:variant>
    </vt:vector>
  </HeadingPairs>
  <TitlesOfParts>
    <vt:vector size="34" baseType="lpstr">
      <vt:lpstr>新細明體</vt:lpstr>
      <vt:lpstr>標楷體</vt:lpstr>
      <vt:lpstr>Arial</vt:lpstr>
      <vt:lpstr>Calibri</vt:lpstr>
      <vt:lpstr>Calibri Light</vt:lpstr>
      <vt:lpstr>Cambria Math</vt:lpstr>
      <vt:lpstr>Times New Roman</vt:lpstr>
      <vt:lpstr>Wingdings</vt:lpstr>
      <vt:lpstr>Office 佈景主題</vt:lpstr>
      <vt:lpstr>GC1_LIM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105</cp:revision>
  <dcterms:created xsi:type="dcterms:W3CDTF">2021-09-01T07:54:39Z</dcterms:created>
  <dcterms:modified xsi:type="dcterms:W3CDTF">2022-01-18T09:55:39Z</dcterms:modified>
</cp:coreProperties>
</file>